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10" r:id="rId3"/>
    <p:sldId id="276" r:id="rId4"/>
    <p:sldId id="277" r:id="rId5"/>
    <p:sldId id="312" r:id="rId6"/>
    <p:sldId id="296" r:id="rId7"/>
    <p:sldId id="314" r:id="rId8"/>
    <p:sldId id="297" r:id="rId9"/>
    <p:sldId id="315" r:id="rId10"/>
    <p:sldId id="294" r:id="rId11"/>
    <p:sldId id="313" r:id="rId12"/>
    <p:sldId id="338" r:id="rId13"/>
    <p:sldId id="339" r:id="rId14"/>
    <p:sldId id="350" r:id="rId15"/>
    <p:sldId id="317" r:id="rId16"/>
    <p:sldId id="301" r:id="rId17"/>
    <p:sldId id="337" r:id="rId18"/>
    <p:sldId id="279" r:id="rId19"/>
    <p:sldId id="334" r:id="rId20"/>
    <p:sldId id="288" r:id="rId21"/>
    <p:sldId id="351" r:id="rId22"/>
    <p:sldId id="352" r:id="rId23"/>
    <p:sldId id="353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32" r:id="rId35"/>
    <p:sldId id="333" r:id="rId36"/>
    <p:sldId id="331" r:id="rId37"/>
    <p:sldId id="345" r:id="rId38"/>
    <p:sldId id="340" r:id="rId39"/>
    <p:sldId id="344" r:id="rId40"/>
    <p:sldId id="342" r:id="rId41"/>
    <p:sldId id="349" r:id="rId42"/>
    <p:sldId id="341" r:id="rId43"/>
    <p:sldId id="329" r:id="rId44"/>
    <p:sldId id="292" r:id="rId45"/>
  </p:sldIdLst>
  <p:sldSz cx="9906000" cy="6858000" type="A4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C788E"/>
    <a:srgbClr val="660066"/>
    <a:srgbClr val="FFCC99"/>
    <a:srgbClr val="CC6600"/>
    <a:srgbClr val="422C16"/>
    <a:srgbClr val="000099"/>
    <a:srgbClr val="025198"/>
    <a:srgbClr val="1C1C1C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266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7578-BE9C-41C3-ADCB-30F6C6D7C4B7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B93FE-08AA-476E-94F9-6240400A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B93FE-08AA-476E-94F9-6240400A1F0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1C09A-3F66-4DFC-8D1A-E1ECD54976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4C4DE-1EEE-48C8-953A-12EE3C6BE4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0A8C6-BFFE-4B70-9FE4-049AB8BBB2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75287-8AEE-46FB-A313-6D7A0FBC00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246E-99D1-4512-924F-F559F101B0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58B3A-424A-4D09-BC71-CB446D9B39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75D0F-0394-4C97-966F-B990C38A67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4A42-C3EA-4A36-9CA3-AD1E300DEE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4A1B3-C87F-4F7B-8C49-864655A51DC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2E5B0-77C5-4B5E-ABE8-6AAF60BD2E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B7D9-2A56-4A54-A990-8E55EA3AC00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6A60D6-CC06-4FAD-A0B3-EF67D467235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26.xml"/><Relationship Id="rId18" Type="http://schemas.openxmlformats.org/officeDocument/2006/relationships/slide" Target="slide20.xml"/><Relationship Id="rId3" Type="http://schemas.openxmlformats.org/officeDocument/2006/relationships/slide" Target="slide30.xml"/><Relationship Id="rId21" Type="http://schemas.openxmlformats.org/officeDocument/2006/relationships/slide" Target="slide32.xml"/><Relationship Id="rId7" Type="http://schemas.openxmlformats.org/officeDocument/2006/relationships/slide" Target="slide6.xml"/><Relationship Id="rId12" Type="http://schemas.openxmlformats.org/officeDocument/2006/relationships/slide" Target="slide16.xml"/><Relationship Id="rId17" Type="http://schemas.openxmlformats.org/officeDocument/2006/relationships/slide" Target="slide38.xml"/><Relationship Id="rId2" Type="http://schemas.openxmlformats.org/officeDocument/2006/relationships/notesSlide" Target="../notesSlides/notesSlide1.xml"/><Relationship Id="rId16" Type="http://schemas.openxmlformats.org/officeDocument/2006/relationships/slide" Target="slide2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34.xml"/><Relationship Id="rId24" Type="http://schemas.openxmlformats.org/officeDocument/2006/relationships/image" Target="../media/image3.gif"/><Relationship Id="rId5" Type="http://schemas.openxmlformats.org/officeDocument/2006/relationships/slide" Target="slide12.xml"/><Relationship Id="rId15" Type="http://schemas.openxmlformats.org/officeDocument/2006/relationships/slide" Target="slide18.xml"/><Relationship Id="rId23" Type="http://schemas.openxmlformats.org/officeDocument/2006/relationships/slide" Target="slide44.xml"/><Relationship Id="rId10" Type="http://schemas.openxmlformats.org/officeDocument/2006/relationships/slide" Target="slide24.xml"/><Relationship Id="rId19" Type="http://schemas.openxmlformats.org/officeDocument/2006/relationships/slide" Target="slide40.xml"/><Relationship Id="rId4" Type="http://schemas.openxmlformats.org/officeDocument/2006/relationships/slide" Target="slide8.xml"/><Relationship Id="rId9" Type="http://schemas.openxmlformats.org/officeDocument/2006/relationships/slide" Target="slide14.xml"/><Relationship Id="rId14" Type="http://schemas.openxmlformats.org/officeDocument/2006/relationships/slide" Target="slide36.xml"/><Relationship Id="rId22" Type="http://schemas.openxmlformats.org/officeDocument/2006/relationships/slide" Target="slide4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232920" y="2636912"/>
            <a:ext cx="5498712" cy="544513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/>
            <a:r>
              <a:rPr lang="uk-UA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Інтерактивна гра</a:t>
            </a:r>
            <a:endParaRPr lang="ru-RU" sz="54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1" name="Rectangle 125"/>
          <p:cNvSpPr>
            <a:spLocks noChangeArrowheads="1"/>
          </p:cNvSpPr>
          <p:nvPr/>
        </p:nvSpPr>
        <p:spPr bwMode="auto">
          <a:xfrm>
            <a:off x="4017434" y="3644900"/>
            <a:ext cx="5460339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2000" b="1">
              <a:solidFill>
                <a:srgbClr val="5F5F5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039" y="548680"/>
            <a:ext cx="931396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800" b="1" dirty="0" smtClean="0">
                <a:ln w="31550" cmpd="sng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”СУЧАСНИЙ</a:t>
            </a:r>
            <a:r>
              <a:rPr lang="en-US" sz="4800" b="1" dirty="0" smtClean="0">
                <a:ln w="31550" cmpd="sng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</a:t>
            </a:r>
            <a:r>
              <a:rPr lang="uk-UA" sz="4800" b="1" dirty="0" smtClean="0">
                <a:ln w="31550" cmpd="sng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ВАТЕЛЬ”</a:t>
            </a:r>
            <a:endParaRPr lang="ru-RU" sz="4800" b="1" dirty="0">
              <a:ln w="31550" cmpd="sng">
                <a:solidFill>
                  <a:srgbClr val="CC6600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9832049" y="41370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25008" y="548680"/>
            <a:ext cx="10584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ln w="31550" cmpd="sng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61112" y="548680"/>
            <a:ext cx="10711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ln w="31550" cmpd="sng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77E-8 3.71964E-6 L -0.10178 3.7196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492E-6 -1.7511E-6 L 0.092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06696" y="764704"/>
            <a:ext cx="10312696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Хто</a:t>
            </a: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вважа</a:t>
            </a:r>
            <a:r>
              <a:rPr lang="uk-UA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ється</a:t>
            </a:r>
            <a:r>
              <a:rPr lang="uk-UA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</a:t>
            </a:r>
            <a:r>
              <a:rPr lang="ru-RU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одоначальником</a:t>
            </a: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дошкільної</a:t>
            </a: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педагогіки</a:t>
            </a: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?</a:t>
            </a:r>
          </a:p>
          <a:p>
            <a:pPr algn="ctr">
              <a:buNone/>
            </a:pP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</a:t>
            </a:r>
            <a:r>
              <a:rPr lang="ru-RU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його</a:t>
            </a: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книзі</a:t>
            </a: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«......................      ……………….»</a:t>
            </a:r>
          </a:p>
          <a:p>
            <a:pPr algn="ctr">
              <a:buNone/>
            </a:pPr>
            <a:r>
              <a:rPr lang="ru-RU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була</a:t>
            </a: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вперше</a:t>
            </a: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представлена система </a:t>
            </a:r>
            <a:r>
              <a:rPr lang="ru-RU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дошкільного</a:t>
            </a: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виховання дітей</a:t>
            </a:r>
            <a:endParaRPr lang="ru-RU" sz="4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448" y="5877272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124744"/>
            <a:ext cx="8915400" cy="11521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48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“Материнська</a:t>
            </a:r>
            <a:r>
              <a:rPr lang="uk-UA" sz="48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48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школа”</a:t>
            </a:r>
            <a:endParaRPr lang="ru-RU" sz="48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32520" y="548680"/>
            <a:ext cx="89154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/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Ян </a:t>
            </a:r>
            <a:r>
              <a:rPr lang="uk-UA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Амос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Коменський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Users\ДОМ\Desktop\kom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440832" y="2348880"/>
            <a:ext cx="3422156" cy="433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9464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332656"/>
            <a:ext cx="89154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Вирішіть анаграму</a:t>
            </a:r>
            <a:br>
              <a:rPr lang="uk-UA" sz="6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8756" y="1556792"/>
            <a:ext cx="9914756" cy="211683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ГРМАІТО   ЧИСТЬУЯ — ВЖДАИЗ  ДИСТГИРОПЬЯ</a:t>
            </a:r>
          </a:p>
          <a:p>
            <a:pPr algn="ctr">
              <a:buNone/>
            </a:pPr>
            <a:r>
              <a:rPr lang="ru-RU" sz="6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6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620" y="6080620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10209584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Грамоті учиться - завжди пригодиться</a:t>
            </a:r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C:\Users\ДОМ\Desktop\ab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9464" y="6477000"/>
            <a:ext cx="571500" cy="381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4568" y="2095500"/>
            <a:ext cx="762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480" y="1600201"/>
            <a:ext cx="9138220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buNone/>
            </a:pP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Наочне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сприйняття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дітьми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об'єктів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явищ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620" y="6080620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8544" y="116632"/>
            <a:ext cx="8420100" cy="92412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спостереження</a:t>
            </a:r>
            <a:endParaRPr lang="ru-RU" sz="60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C:\Users\ДОМ\Desktop\1384775373-0_5dcad_9af64a57_orig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784648" y="1124744"/>
            <a:ext cx="6624736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9464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0592" y="548680"/>
            <a:ext cx="792961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Як називається  </a:t>
            </a:r>
            <a:r>
              <a:rPr lang="uk-UA" sz="40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нова </a:t>
            </a:r>
            <a:r>
              <a:rPr lang="uk-UA" sz="4000" b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комплексна освітня програма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16496" y="1844824"/>
            <a:ext cx="94895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b="1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uk-UA" sz="2400" b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розроблена колективом кафедри дошкільної освіти КЗ «ЗОІППО» ЗОР під керівництвом А.М. Богуш)</a:t>
            </a:r>
          </a:p>
          <a:p>
            <a:pPr>
              <a:defRPr/>
            </a:pPr>
            <a:endParaRPr lang="uk-UA" sz="2400" b="1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0632" y="3429000"/>
            <a:ext cx="7056784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«СВІТ ДИТИНСТВА»,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«РАДІСТЬ ТВОРЧОСТІ»,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«УКРАЇНСЬКЕ ДОШКІЛЛЯ»</a:t>
            </a:r>
          </a:p>
          <a:p>
            <a:pPr>
              <a:defRPr/>
            </a:pP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620" y="6080620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88504" y="188640"/>
            <a:ext cx="8915400" cy="35455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ru-RU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«СВІТ ДИТИНСТВА»</a:t>
            </a:r>
          </a:p>
          <a:p>
            <a:pPr algn="ctr">
              <a:defRPr/>
            </a:pPr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ОМ\Desktop\счастливые-малыши-51265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r="49" b="11627"/>
          <a:stretch>
            <a:fillRect/>
          </a:stretch>
        </p:blipFill>
        <p:spPr bwMode="auto">
          <a:xfrm>
            <a:off x="1208584" y="476672"/>
            <a:ext cx="7128792" cy="6739949"/>
          </a:xfrm>
          <a:prstGeom prst="rect">
            <a:avLst/>
          </a:prstGeom>
          <a:noFill/>
        </p:spPr>
      </p:pic>
      <p:pic>
        <p:nvPicPr>
          <p:cNvPr id="6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9464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00472" y="764704"/>
            <a:ext cx="9705528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800" b="1" i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906000" cy="2952328"/>
          </a:xfrm>
        </p:spPr>
        <p:txBody>
          <a:bodyPr/>
          <a:lstStyle/>
          <a:p>
            <a:pPr algn="just">
              <a:buNone/>
            </a:pPr>
            <a:r>
              <a:rPr lang="uk-UA" b="1" i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Знайдіть серед тлумачень слів те, що підходить до даного поняття… </a:t>
            </a:r>
          </a:p>
          <a:p>
            <a:pPr algn="just"/>
            <a:r>
              <a:rPr lang="uk-UA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комплекс процесів і дій, спрямованих на пристосування до змінних умов існування</a:t>
            </a:r>
          </a:p>
          <a:p>
            <a:pPr algn="just"/>
            <a:r>
              <a:rPr lang="uk-UA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максимальне використання можливостей кожного віку для повноцінного психічного розвитку дитини</a:t>
            </a:r>
          </a:p>
          <a:p>
            <a:pPr algn="just"/>
            <a:r>
              <a:rPr lang="uk-UA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духовне утворення, що складаються в процесі спілкування і відображають його позитивний або негативний характер</a:t>
            </a:r>
          </a:p>
          <a:p>
            <a:endParaRPr lang="uk-UA" sz="44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0472" y="548680"/>
            <a:ext cx="97055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 w="50800"/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АМПЛІФІКАЦІЯ</a:t>
            </a:r>
            <a:br>
              <a:rPr kumimoji="0" lang="ru-RU" sz="6000" b="1" i="0" u="none" strike="noStrike" kern="0" cap="none" spc="0" normalizeH="0" baseline="0" noProof="0" dirty="0" smtClean="0">
                <a:ln w="50800"/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1" i="0" u="none" strike="noStrike" kern="0" cap="none" spc="0" normalizeH="0" baseline="0" noProof="0" dirty="0" smtClean="0">
              <a:ln w="50800"/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448" y="5877272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91616" y="1"/>
            <a:ext cx="10497616" cy="285293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максимальне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використання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можливостей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кожного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віку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повноцінного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психічного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розвитку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дитини</a:t>
            </a:r>
          </a:p>
          <a:p>
            <a:pPr algn="ctr"/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 descr="C:\Users\ДОМ\Desktop\ab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9464" y="6477000"/>
            <a:ext cx="571500" cy="381000"/>
          </a:xfrm>
          <a:prstGeom prst="rect">
            <a:avLst/>
          </a:prstGeom>
          <a:noFill/>
        </p:spPr>
      </p:pic>
      <p:pic>
        <p:nvPicPr>
          <p:cNvPr id="2050" name="Picture 2" descr="C:\Users\ДОМ\Desktop\00_ED_shutterstock_101445355_kid_chemist_659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648" y="2636912"/>
            <a:ext cx="6163151" cy="410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</a:t>
            </a:r>
            <a:r>
              <a:rPr lang="ru-RU" sz="6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</a:t>
            </a:r>
            <a:endParaRPr lang="ru-RU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1"/>
            <a:ext cx="9410700" cy="4525963"/>
          </a:xfrm>
        </p:spPr>
        <p:txBody>
          <a:bodyPr/>
          <a:lstStyle/>
          <a:p>
            <a:r>
              <a:rPr lang="uk-UA" b="1" i="1" smtClean="0">
                <a:solidFill>
                  <a:srgbClr val="0070C0"/>
                </a:solidFill>
              </a:rPr>
              <a:t>Учасник вибирає категорію і вартість питання.</a:t>
            </a:r>
          </a:p>
          <a:p>
            <a:r>
              <a:rPr lang="uk-UA" b="1" i="1" smtClean="0">
                <a:solidFill>
                  <a:srgbClr val="0070C0"/>
                </a:solidFill>
              </a:rPr>
              <a:t>  Відповідає на питання учасник, який першим підняв сигнальну карту. При правильній відповіді він має право вибору наступного питання. При невірній відповіді право вибору питання переходить до наступного учасника.</a:t>
            </a:r>
          </a:p>
          <a:p>
            <a:r>
              <a:rPr lang="uk-UA" b="1" i="1" smtClean="0">
                <a:solidFill>
                  <a:srgbClr val="0070C0"/>
                </a:solidFill>
              </a:rPr>
              <a:t>Переможцем стає учасник, який  набрав найбільшу кількість балів.</a:t>
            </a:r>
            <a:endParaRPr lang="uk-UA" b="1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936776" y="1556792"/>
            <a:ext cx="756084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Я-концепція…</a:t>
            </a:r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8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00472" y="1916832"/>
            <a:ext cx="9705528" cy="4525963"/>
          </a:xfrm>
        </p:spPr>
        <p:txBody>
          <a:bodyPr/>
          <a:lstStyle/>
          <a:p>
            <a:pPr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динамічна система уявлень людини про саму себе, що передбачає усвідомлення нею своїх властивостей, самооцінку та виражається певними установками і чеканнями щодо себе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можливості, резерви, джерела, що не використанні особистістю, які за певних умов можуть бути використані нею для розв’язування певної життєвої задачі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категорія для означення індивідуальності особистості, прояву її свідомості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480" y="-171400"/>
            <a:ext cx="963352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sz="44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Знайдіть серед тлумачень слів те, що підходить до даного поняття : </a:t>
            </a:r>
            <a:endParaRPr lang="ru-RU" sz="44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uk-UA" sz="36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Це:</a:t>
            </a:r>
            <a:endParaRPr lang="ru-RU" sz="36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620" y="6080620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37720"/>
            <a:ext cx="9906000" cy="2520280"/>
          </a:xfrm>
        </p:spPr>
        <p:txBody>
          <a:bodyPr/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динамічна система уявлень людини про саму себе, що передбачає усвідомлення нею своїх властивостей, самооцінку та виражається певними установками і чеканнями щодо себе</a:t>
            </a:r>
            <a:endParaRPr lang="ru-RU" sz="3600" dirty="0"/>
          </a:p>
        </p:txBody>
      </p:sp>
      <p:pic>
        <p:nvPicPr>
          <p:cNvPr id="4" name="Picture 2" descr="C:\Users\ДОМ\Desktop\44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504728" y="188640"/>
            <a:ext cx="4710436" cy="4710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9464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88504" y="116632"/>
            <a:ext cx="8915400" cy="1143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Сензитивний</a:t>
            </a:r>
            <a:r>
              <a:rPr lang="uk-UA" sz="5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88504" y="1196752"/>
            <a:ext cx="89154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sz="3200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Знайдіть серед тлумачень слів те, що підходить до даного поняття  </a:t>
            </a:r>
            <a:r>
              <a:rPr 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200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Це:</a:t>
            </a:r>
            <a:endParaRPr lang="ru-RU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0" y="2132856"/>
            <a:ext cx="94194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перетворення, введення нового, яке має відмінні від традиційних властивості й пов’язане із змінами смислових орієнтирів;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480" y="4149080"/>
            <a:ext cx="9289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об’єднання в ціле певних частин, елементів;</a:t>
            </a:r>
            <a:endParaRPr lang="ru-RU" sz="3200" b="1" kern="0" dirty="0" smtClean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r>
              <a:rPr lang="uk-UA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найсприятливіший етап для розвитку певних функцій, освоєння певних способів або видів діяльності</a:t>
            </a:r>
            <a:endParaRPr lang="ru-RU" sz="2000" dirty="0"/>
          </a:p>
        </p:txBody>
      </p:sp>
      <p:pic>
        <p:nvPicPr>
          <p:cNvPr id="9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620" y="6080620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10081120" cy="4525963"/>
          </a:xfrm>
        </p:spPr>
        <p:txBody>
          <a:bodyPr/>
          <a:lstStyle/>
          <a:p>
            <a:pPr algn="ctr">
              <a:buNone/>
            </a:pP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найсприятливіший етап для розвитку певних функцій, освоєння певних способів або видів діяльності</a:t>
            </a:r>
            <a:endParaRPr lang="ru-RU" sz="4400" dirty="0"/>
          </a:p>
        </p:txBody>
      </p:sp>
      <p:pic>
        <p:nvPicPr>
          <p:cNvPr id="4" name="Picture 4" descr="C:\Users\ДОМ\Desktop\18401_52e871f8245fbafdf6fdaf8a4ac60644.jpeg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928664" y="2303494"/>
            <a:ext cx="5688632" cy="426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9464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0512" y="908720"/>
            <a:ext cx="8915400" cy="4525963"/>
          </a:xfrm>
        </p:spPr>
        <p:txBody>
          <a:bodyPr/>
          <a:lstStyle/>
          <a:p>
            <a:pPr algn="ctr">
              <a:buNone/>
            </a:pPr>
            <a:r>
              <a:rPr lang="uk-UA" sz="44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В якій відомій казці сіра непривітна особистість здійснює підступний план убивства двох осіб, і лише завдяки своєчасному втручанню громадськості все закінчується добре?</a:t>
            </a:r>
          </a:p>
          <a:p>
            <a:pPr algn="ctr"/>
            <a:endParaRPr lang="uk-UA" sz="4400" b="1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620" y="5949280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-171400"/>
            <a:ext cx="8915400" cy="1417638"/>
          </a:xfrm>
        </p:spPr>
        <p:txBody>
          <a:bodyPr/>
          <a:lstStyle/>
          <a:p>
            <a:r>
              <a:rPr lang="ru-RU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66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Червона</a:t>
            </a:r>
            <a:r>
              <a:rPr lang="ru-RU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шапочка»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ДОМ\Desktop\C30-0302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992560" y="980728"/>
            <a:ext cx="7983824" cy="5472608"/>
          </a:xfrm>
          <a:prstGeom prst="rect">
            <a:avLst/>
          </a:prstGeom>
          <a:noFill/>
        </p:spPr>
      </p:pic>
      <p:pic>
        <p:nvPicPr>
          <p:cNvPr id="5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1472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504" y="692696"/>
            <a:ext cx="8915400" cy="4525963"/>
          </a:xfrm>
        </p:spPr>
        <p:txBody>
          <a:bodyPr/>
          <a:lstStyle/>
          <a:p>
            <a:pPr algn="ctr">
              <a:buNone/>
            </a:pPr>
            <a:r>
              <a:rPr lang="uk-UA" sz="36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Назвіть казку, в якій різні за своїм соціальним статусом герої займали по черзі помешкання, створене в незвичайному архітектурному стилі. І все було б добре, якби до помешкання не повернувся його попередній власник зі своїм охоронцем. От героям казки й довелося залишити незаконно зайняту територію.</a:t>
            </a:r>
          </a:p>
          <a:p>
            <a:pPr algn="ctr"/>
            <a:endParaRPr lang="uk-UA" sz="3600" b="1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620" y="5949280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ДОМ\Desktop\3981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44488" y="260648"/>
            <a:ext cx="9328608" cy="6151257"/>
          </a:xfrm>
          <a:prstGeom prst="rect">
            <a:avLst/>
          </a:prstGeom>
          <a:noFill/>
        </p:spPr>
      </p:pic>
      <p:pic>
        <p:nvPicPr>
          <p:cNvPr id="9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1472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6536" y="4581128"/>
            <a:ext cx="8420100" cy="1500187"/>
          </a:xfrm>
        </p:spPr>
        <p:txBody>
          <a:bodyPr/>
          <a:lstStyle/>
          <a:p>
            <a:pPr algn="ctr"/>
            <a:r>
              <a:rPr lang="uk-UA" sz="40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Назвіть казку, в якій ідеться про спортсмена, котрий вирушає на змагання з бігу з перешкодами. Хитрість і витримка допомогли йому дуже близько підійти до фінішу, проте фінал – трагічний. Проявивши занадто велику самовпевненість, він гине</a:t>
            </a:r>
            <a:r>
              <a:rPr lang="uk-UA" sz="4000" b="1" i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uk-UA" sz="4000" b="1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uk-UA" sz="360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620" y="5949280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2636912"/>
            <a:ext cx="5112568" cy="1362075"/>
          </a:xfrm>
        </p:spPr>
        <p:txBody>
          <a:bodyPr/>
          <a:lstStyle/>
          <a:p>
            <a:pPr algn="ctr"/>
            <a:r>
              <a:rPr lang="ru-RU" sz="8000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«Колобок»</a:t>
            </a:r>
            <a:r>
              <a:rPr lang="ru-RU" sz="80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80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80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6936" y="404664"/>
            <a:ext cx="5194791" cy="559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1472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24808" y="4509120"/>
            <a:ext cx="1129904" cy="1042987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52800" y="2132856"/>
            <a:ext cx="1129904" cy="1042988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24808" y="836712"/>
            <a:ext cx="1129904" cy="1042988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0952" y="4509120"/>
            <a:ext cx="1129903" cy="1042987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52800" y="3284984"/>
            <a:ext cx="1129904" cy="1042987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0952" y="2060848"/>
            <a:ext cx="1129903" cy="1042988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45088" y="3284984"/>
            <a:ext cx="1129904" cy="1042988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13240" y="4509120"/>
            <a:ext cx="1129903" cy="1042987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0952" y="3284984"/>
            <a:ext cx="1129903" cy="1042988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17096" y="4509120"/>
            <a:ext cx="1129904" cy="1042987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0952" y="836712"/>
            <a:ext cx="1129903" cy="1042988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17096" y="2060848"/>
            <a:ext cx="1129904" cy="1042988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13240" y="3284984"/>
            <a:ext cx="1129903" cy="1042988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09384" y="4509120"/>
            <a:ext cx="1129904" cy="1042987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17096" y="836712"/>
            <a:ext cx="1129904" cy="1042988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13240" y="2060848"/>
            <a:ext cx="1129903" cy="1042988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09384" y="3284984"/>
            <a:ext cx="1129904" cy="1042988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13240" y="836712"/>
            <a:ext cx="1129903" cy="1042988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09384" y="2060848"/>
            <a:ext cx="1129904" cy="1042988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09384" y="836712"/>
            <a:ext cx="1129904" cy="1042988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WordArt 85" descr="Орех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05128" y="1196752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4" action="ppaction://hlinksldjump"/>
              </a:rPr>
              <a:t>30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79" name="WordArt 85" descr="Орех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769424" y="1196752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5" action="ppaction://hlinksldjump"/>
              </a:rPr>
              <a:t>50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80" name="WordArt 85" descr="Орех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473280" y="1196752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6" action="ppaction://hlinksldjump"/>
              </a:rPr>
              <a:t>40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81" name="WordArt 85" descr="Орех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808984" y="1196752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7" action="ppaction://hlinksldjump"/>
              </a:rPr>
              <a:t>20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82" name="WordArt 85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512840" y="1196752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8" action="ppaction://hlinksldjump"/>
              </a:rPr>
              <a:t>10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83" name="WordArt 85" descr="Орех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3512840" y="2420888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9" action="ppaction://hlinksldjump"/>
              </a:rPr>
              <a:t>10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84" name="WordArt 85" descr="Орех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512840" y="3645024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10" action="ppaction://hlinksldjump"/>
              </a:rPr>
              <a:t>10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85" name="WordArt 85" descr="Орех"/>
          <p:cNvSpPr>
            <a:spLocks noChangeArrowheads="1" noChangeShapeType="1" noTextEdit="1"/>
          </p:cNvSpPr>
          <p:nvPr/>
        </p:nvSpPr>
        <p:spPr bwMode="auto">
          <a:xfrm>
            <a:off x="3584848" y="4869160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11" action="ppaction://hlinksldjump"/>
              </a:rPr>
              <a:t>10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86" name="WordArt 85" descr="Орех"/>
          <p:cNvSpPr>
            <a:spLocks noChangeArrowheads="1" noChangeShapeType="1" noTextEdit="1"/>
          </p:cNvSpPr>
          <p:nvPr/>
        </p:nvSpPr>
        <p:spPr bwMode="auto">
          <a:xfrm>
            <a:off x="4808984" y="2348880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12" action="ppaction://hlinksldjump"/>
              </a:rPr>
              <a:t>20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87" name="WordArt 85" descr="Орех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808984" y="3645024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13" action="ppaction://hlinksldjump"/>
              </a:rPr>
              <a:t>20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88" name="WordArt 85" descr="Орех"/>
          <p:cNvSpPr>
            <a:spLocks noChangeArrowheads="1" noChangeShapeType="1" noTextEdit="1"/>
          </p:cNvSpPr>
          <p:nvPr/>
        </p:nvSpPr>
        <p:spPr bwMode="auto">
          <a:xfrm>
            <a:off x="4880992" y="4869160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14" action="ppaction://hlinksldjump"/>
              </a:rPr>
              <a:t>20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89" name="WordArt 85" descr="Орех"/>
          <p:cNvSpPr>
            <a:spLocks noChangeArrowheads="1" noChangeShapeType="1" noTextEdit="1"/>
          </p:cNvSpPr>
          <p:nvPr/>
        </p:nvSpPr>
        <p:spPr bwMode="auto">
          <a:xfrm>
            <a:off x="6105128" y="2348880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15" action="ppaction://hlinksldjump"/>
              </a:rPr>
              <a:t>30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0" name="WordArt 85" descr="Орех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05128" y="3645024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16" action="ppaction://hlinksldjump"/>
              </a:rPr>
              <a:t>30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1" name="WordArt 85" descr="Орех"/>
          <p:cNvSpPr>
            <a:spLocks noChangeArrowheads="1" noChangeShapeType="1" noTextEdit="1"/>
          </p:cNvSpPr>
          <p:nvPr/>
        </p:nvSpPr>
        <p:spPr bwMode="auto">
          <a:xfrm>
            <a:off x="6105128" y="4797152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17" action="ppaction://hlinksldjump"/>
              </a:rPr>
              <a:t>30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2" name="WordArt 85" descr="Орех"/>
          <p:cNvSpPr>
            <a:spLocks noChangeArrowheads="1" noChangeShapeType="1" noTextEdit="1"/>
          </p:cNvSpPr>
          <p:nvPr/>
        </p:nvSpPr>
        <p:spPr bwMode="auto">
          <a:xfrm>
            <a:off x="7401272" y="2348880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18" action="ppaction://hlinksldjump"/>
              </a:rPr>
              <a:t>40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3" name="WordArt 85" descr="Орех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473280" y="3573016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3" action="ppaction://hlinksldjump"/>
              </a:rPr>
              <a:t>40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4" name="WordArt 85" descr="Орех"/>
          <p:cNvSpPr>
            <a:spLocks noChangeArrowheads="1" noChangeShapeType="1" noTextEdit="1"/>
          </p:cNvSpPr>
          <p:nvPr/>
        </p:nvSpPr>
        <p:spPr bwMode="auto">
          <a:xfrm>
            <a:off x="7401272" y="4869160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19" action="ppaction://hlinksldjump"/>
              </a:rPr>
              <a:t>40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5" name="WordArt 85" descr="Орех"/>
          <p:cNvSpPr>
            <a:spLocks noChangeArrowheads="1" noChangeShapeType="1" noTextEdit="1"/>
          </p:cNvSpPr>
          <p:nvPr/>
        </p:nvSpPr>
        <p:spPr bwMode="auto">
          <a:xfrm>
            <a:off x="8769424" y="2348880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20" action="ppaction://hlinksldjump"/>
              </a:rPr>
              <a:t>50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6" name="WordArt 85" descr="Орех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769424" y="3573016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21" action="ppaction://hlinksldjump"/>
              </a:rPr>
              <a:t>50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7" name="WordArt 85" descr="Орех"/>
          <p:cNvSpPr>
            <a:spLocks noChangeArrowheads="1" noChangeShapeType="1" noTextEdit="1"/>
          </p:cNvSpPr>
          <p:nvPr/>
        </p:nvSpPr>
        <p:spPr bwMode="auto">
          <a:xfrm>
            <a:off x="8769424" y="4869160"/>
            <a:ext cx="504056" cy="432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hlinkClick r:id="rId22" action="ppaction://hlinksldjump"/>
              </a:rPr>
              <a:t>50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344488" y="908720"/>
            <a:ext cx="2736304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Загальнокультурна</a:t>
            </a:r>
            <a:endParaRPr lang="ru-RU" sz="2000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0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компетентн</a:t>
            </a:r>
            <a:r>
              <a:rPr lang="uk-UA" sz="2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</a:t>
            </a:r>
            <a:r>
              <a:rPr lang="ru-RU" sz="20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сть</a:t>
            </a:r>
            <a:endParaRPr lang="ru-RU" sz="2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3" name="Picture 2" descr="C:\Users\ДОМ\Desktop\55392638.gif">
            <a:hlinkClick r:id="rId23" action="ppaction://hlinksldjump"/>
          </p:cNvPr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201472" y="6237312"/>
            <a:ext cx="502038" cy="488826"/>
          </a:xfrm>
          <a:prstGeom prst="rect">
            <a:avLst/>
          </a:prstGeom>
          <a:noFill/>
        </p:spPr>
      </p:pic>
      <p:sp>
        <p:nvSpPr>
          <p:cNvPr id="44" name="Скругленный прямоугольник 43"/>
          <p:cNvSpPr/>
          <p:nvPr/>
        </p:nvSpPr>
        <p:spPr>
          <a:xfrm>
            <a:off x="344488" y="4653136"/>
            <a:ext cx="2736304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ІКТ-</a:t>
            </a:r>
            <a:r>
              <a:rPr lang="ru-RU" sz="20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компетентність</a:t>
            </a:r>
            <a:endParaRPr lang="ru-RU" sz="2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72480" y="3356992"/>
            <a:ext cx="2736304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Казка вчить як на світі </a:t>
            </a:r>
            <a:r>
              <a:rPr lang="uk-UA" sz="20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жить</a:t>
            </a:r>
            <a:endParaRPr lang="ru-RU" sz="2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2480" y="2132856"/>
            <a:ext cx="2736304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Гра слів</a:t>
            </a:r>
            <a:endParaRPr lang="ru-RU" sz="2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0512" y="4149080"/>
            <a:ext cx="8420100" cy="1500187"/>
          </a:xfrm>
        </p:spPr>
        <p:txBody>
          <a:bodyPr/>
          <a:lstStyle/>
          <a:p>
            <a:pPr algn="ctr"/>
            <a:r>
              <a:rPr lang="uk-UA" sz="36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якій казці головна героїня постійно й нахабно обмовляла тих, хто робив їй добро? А коли вона, щоб уникнути покарання, незаконно оволоділа чужим помешканням, то різні впливові особи намагалися провести з нею роботу з подолання її асоціальної поведінки. Вдалося це лише найменшому з усіх учасників експерименту</a:t>
            </a:r>
            <a:r>
              <a:rPr lang="uk-UA" smtClean="0"/>
              <a:t>.</a:t>
            </a:r>
          </a:p>
          <a:p>
            <a:pPr algn="ctr"/>
            <a:endParaRPr lang="uk-UA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620" y="5949280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752" y="404664"/>
            <a:ext cx="8420100" cy="1362075"/>
          </a:xfrm>
        </p:spPr>
        <p:txBody>
          <a:bodyPr/>
          <a:lstStyle/>
          <a:p>
            <a:pPr algn="ctr"/>
            <a:r>
              <a:rPr lang="ru-RU" sz="7200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«Коза-дереза»</a:t>
            </a:r>
            <a:endParaRPr lang="ru-RU" sz="72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00472" y="0"/>
            <a:ext cx="4896544" cy="661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9464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32520" y="980728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uk-UA" sz="40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Назвіть казку, в якій головна героїня могла перевтілюватися в різні образи задля свого нареченого. Проте одного разу його нерозсудливість та імпульсивність у поведінці призвели до довготривалої розлуки закоханих. Та, долаючи різні перешкоди, вони все ж таки єднають свої долі.</a:t>
            </a:r>
          </a:p>
          <a:p>
            <a:endParaRPr lang="uk-UA" sz="4000" b="1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620" y="5949280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7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Царівна</a:t>
            </a:r>
            <a:r>
              <a:rPr lang="ru-RU" sz="7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жаба»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r="2603" b="1245"/>
          <a:stretch>
            <a:fillRect/>
          </a:stretch>
        </p:blipFill>
        <p:spPr bwMode="auto">
          <a:xfrm>
            <a:off x="2144688" y="1628800"/>
            <a:ext cx="646582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1472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Відгадайте ребус</a:t>
            </a:r>
            <a:endParaRPr kumimoji="0" lang="ru-RU" sz="60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448" y="5877272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ДОМ\Desktop\Снимокццц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04" y="1484784"/>
            <a:ext cx="8915400" cy="39818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0"/>
            <a:ext cx="89154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МОНІТОР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C:\Users\ДОМ\Desktop\freeshipping-18-5-inch-LCD-monitor-desktop-display-screen-Govo-i1908-18-5-lcd-monit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552" y="908720"/>
            <a:ext cx="8280920" cy="6450472"/>
          </a:xfrm>
          <a:prstGeom prst="rect">
            <a:avLst/>
          </a:prstGeom>
          <a:noFill/>
        </p:spPr>
      </p:pic>
      <p:pic>
        <p:nvPicPr>
          <p:cNvPr id="4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1472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988840"/>
            <a:ext cx="9381038" cy="290143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Відгадайте ребус</a:t>
            </a:r>
            <a:endParaRPr kumimoji="0" lang="ru-RU" sz="60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5448" y="5877272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ФЛЕШКА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C:\Users\ДОМ\Desktop\флэшка-некорректная-работает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98891">
            <a:off x="1424608" y="1889567"/>
            <a:ext cx="6192687" cy="4968433"/>
          </a:xfrm>
          <a:prstGeom prst="rect">
            <a:avLst/>
          </a:prstGeom>
          <a:noFill/>
        </p:spPr>
      </p:pic>
      <p:pic>
        <p:nvPicPr>
          <p:cNvPr id="4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1472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544" y="1268760"/>
            <a:ext cx="9419456" cy="1152128"/>
          </a:xfrm>
        </p:spPr>
        <p:txBody>
          <a:bodyPr/>
          <a:lstStyle/>
          <a:p>
            <a:pPr algn="l"/>
            <a:r>
              <a:rPr lang="uk-UA" sz="3600" b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 (виберіть повне правильне визначення):</a:t>
            </a:r>
            <a:br>
              <a:rPr lang="uk-UA" sz="3600" b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600" b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3600" b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3600" b="1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0552" y="0"/>
            <a:ext cx="81369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Компьютер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496" y="1988840"/>
            <a:ext cx="9489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3600" b="1" kern="0" smtClean="0">
                <a:ln w="1905"/>
                <a:solidFill>
                  <a:srgbClr val="0C78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пристрій для роботи з текстами;</a:t>
            </a:r>
          </a:p>
          <a:p>
            <a:pPr>
              <a:buFont typeface="Wingdings" pitchFamily="2" charset="2"/>
              <a:buChar char="ü"/>
            </a:pPr>
            <a:r>
              <a:rPr lang="uk-UA" sz="3600" b="1" kern="0" smtClean="0">
                <a:ln w="1905"/>
                <a:solidFill>
                  <a:srgbClr val="0C78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електронний обчислювальний пристрій для обробки чисел;</a:t>
            </a:r>
          </a:p>
          <a:p>
            <a:pPr>
              <a:buFont typeface="Wingdings" pitchFamily="2" charset="2"/>
              <a:buChar char="ü"/>
            </a:pPr>
            <a:r>
              <a:rPr lang="uk-UA" sz="3600" b="1" kern="0" smtClean="0">
                <a:ln w="1905"/>
                <a:solidFill>
                  <a:srgbClr val="0C78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пристрій для зберігання інформації будь-якого вигляду;</a:t>
            </a:r>
          </a:p>
          <a:p>
            <a:pPr>
              <a:buFont typeface="Wingdings" pitchFamily="2" charset="2"/>
              <a:buChar char="ü"/>
            </a:pPr>
            <a:r>
              <a:rPr lang="uk-UA" sz="3600" b="1" kern="0" smtClean="0">
                <a:ln w="1905"/>
                <a:solidFill>
                  <a:srgbClr val="0C78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багатофункціональний електронний пристрій для роботи з інформацією;</a:t>
            </a:r>
            <a:endParaRPr lang="uk-UA"/>
          </a:p>
        </p:txBody>
      </p:sp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448" y="5877272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88640"/>
            <a:ext cx="9410700" cy="11087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багатофункціональний</a:t>
            </a:r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електронний</a:t>
            </a:r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пристрій</a:t>
            </a:r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роботи</a:t>
            </a:r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інформацією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C:\Users\ДОМ\Desktop\skupka-komputerov-i-monitorov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776" y="2574032"/>
            <a:ext cx="4283968" cy="4283968"/>
          </a:xfrm>
          <a:prstGeom prst="rect">
            <a:avLst/>
          </a:prstGeom>
          <a:noFill/>
        </p:spPr>
      </p:pic>
      <p:pic>
        <p:nvPicPr>
          <p:cNvPr id="5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1472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32520" y="1916832"/>
            <a:ext cx="8915400" cy="19350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Хто  з педагогів називав вихователів садівницями?</a:t>
            </a:r>
            <a:r>
              <a:rPr lang="ru-RU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0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448" y="5877272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04664"/>
            <a:ext cx="94107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необхідно</a:t>
            </a:r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мати</a:t>
            </a:r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sz="4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перевірки</a:t>
            </a:r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4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вірус</a:t>
            </a:r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жорсткого</a:t>
            </a:r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диска? </a:t>
            </a:r>
            <a:b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472" y="1052736"/>
            <a:ext cx="9705528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4800" b="1" smtClean="0">
                <a:ln w="1905"/>
                <a:solidFill>
                  <a:srgbClr val="0C78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захищену програму;</a:t>
            </a:r>
          </a:p>
          <a:p>
            <a:pPr>
              <a:buFont typeface="Wingdings" pitchFamily="2" charset="2"/>
              <a:buChar char="Ø"/>
            </a:pPr>
            <a:r>
              <a:rPr lang="uk-UA" sz="4800" b="1" smtClean="0">
                <a:ln w="1905"/>
                <a:solidFill>
                  <a:srgbClr val="0C78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завантажувальну програму;</a:t>
            </a:r>
          </a:p>
          <a:p>
            <a:pPr>
              <a:buFont typeface="Wingdings" pitchFamily="2" charset="2"/>
              <a:buChar char="Ø"/>
            </a:pPr>
            <a:r>
              <a:rPr lang="uk-UA" sz="4800" b="1" smtClean="0">
                <a:ln w="1905"/>
                <a:solidFill>
                  <a:srgbClr val="0C78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файл з антивірусною програмою;</a:t>
            </a:r>
          </a:p>
          <a:p>
            <a:pPr>
              <a:buFont typeface="Wingdings" pitchFamily="2" charset="2"/>
              <a:buChar char="Ø"/>
            </a:pPr>
            <a:r>
              <a:rPr lang="uk-UA" sz="4800" b="1" smtClean="0">
                <a:ln w="1905"/>
                <a:solidFill>
                  <a:srgbClr val="0C78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антивірусну програму, встановлену на комп'ютер</a:t>
            </a:r>
            <a:endParaRPr lang="uk-UA" sz="4800" b="1">
              <a:ln w="1905"/>
              <a:solidFill>
                <a:srgbClr val="0C788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620" y="5877272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704528" y="116632"/>
            <a:ext cx="8915400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Антивірусну програму, встановлену на </a:t>
            </a:r>
            <a:r>
              <a:rPr lang="uk-UA" sz="5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</a:t>
            </a:r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5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ютер</a:t>
            </a:r>
            <a:endParaRPr lang="ru-RU" sz="5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Users\ДОМ\Desktop\Testirovanie-antivirusov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080792" y="1916832"/>
            <a:ext cx="38958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1472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504" y="692696"/>
            <a:ext cx="89154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err="1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Вкажіть</a:t>
            </a:r>
            <a:r>
              <a:rPr lang="ru-RU" sz="6000" b="1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основні</a:t>
            </a:r>
            <a:r>
              <a:rPr lang="ru-RU" sz="6000" b="1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пристрої</a:t>
            </a:r>
            <a:r>
              <a:rPr lang="ru-RU" sz="6000" b="1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комп'ютера</a:t>
            </a:r>
            <a:r>
              <a:rPr lang="ru-RU" sz="6000" b="1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br>
              <a:rPr lang="ru-RU" sz="6000" b="1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000" b="1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988840"/>
            <a:ext cx="990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3600" b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системний блок, монітор, клавіатура, миша;</a:t>
            </a:r>
          </a:p>
          <a:p>
            <a:pPr algn="ctr">
              <a:buFont typeface="Wingdings" pitchFamily="2" charset="2"/>
              <a:buChar char="ü"/>
            </a:pPr>
            <a:r>
              <a:rPr lang="uk-UA" sz="3600" b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системний блок, колонки, принтер, миша;</a:t>
            </a:r>
          </a:p>
          <a:p>
            <a:pPr algn="ctr">
              <a:buFont typeface="Wingdings" pitchFamily="2" charset="2"/>
              <a:buChar char="ü"/>
            </a:pPr>
            <a:r>
              <a:rPr lang="uk-UA" sz="3600" b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монітор, принтер, клавіатура, миша;</a:t>
            </a:r>
          </a:p>
          <a:p>
            <a:pPr algn="ctr">
              <a:buFont typeface="Wingdings" pitchFamily="2" charset="2"/>
              <a:buChar char="ü"/>
            </a:pPr>
            <a:r>
              <a:rPr lang="uk-UA" sz="3600" b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клавіатура, сканер, процесор, миша.</a:t>
            </a:r>
            <a:endParaRPr lang="uk-UA" sz="3600" b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448" y="5877272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51ad867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504" y="1124744"/>
            <a:ext cx="9213145" cy="54726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2480" y="404664"/>
            <a:ext cx="24827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системний </a:t>
            </a:r>
          </a:p>
          <a:p>
            <a:r>
              <a:rPr lang="uk-UA" sz="3200" b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блок</a:t>
            </a:r>
            <a:endParaRPr lang="uk-UA" sz="3200"/>
          </a:p>
        </p:txBody>
      </p:sp>
      <p:sp>
        <p:nvSpPr>
          <p:cNvPr id="6" name="Прямоугольник 5"/>
          <p:cNvSpPr/>
          <p:nvPr/>
        </p:nvSpPr>
        <p:spPr>
          <a:xfrm>
            <a:off x="6825208" y="620688"/>
            <a:ext cx="1789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монітор</a:t>
            </a:r>
            <a:endParaRPr lang="uk-UA" sz="3200"/>
          </a:p>
        </p:txBody>
      </p:sp>
      <p:sp>
        <p:nvSpPr>
          <p:cNvPr id="7" name="Прямоугольник 6"/>
          <p:cNvSpPr/>
          <p:nvPr/>
        </p:nvSpPr>
        <p:spPr>
          <a:xfrm>
            <a:off x="1352600" y="6021288"/>
            <a:ext cx="2387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клавіатура</a:t>
            </a:r>
            <a:endParaRPr lang="uk-UA" sz="3200"/>
          </a:p>
        </p:txBody>
      </p:sp>
      <p:sp>
        <p:nvSpPr>
          <p:cNvPr id="8" name="Прямоугольник 7"/>
          <p:cNvSpPr/>
          <p:nvPr/>
        </p:nvSpPr>
        <p:spPr>
          <a:xfrm>
            <a:off x="8265368" y="4869160"/>
            <a:ext cx="1308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миша</a:t>
            </a:r>
            <a:endParaRPr lang="uk-UA" sz="3200"/>
          </a:p>
        </p:txBody>
      </p:sp>
      <p:pic>
        <p:nvPicPr>
          <p:cNvPr id="10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1472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76536" y="692696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5400" b="1" dirty="0" err="1">
                <a:ln w="6350">
                  <a:noFill/>
                </a:ln>
                <a:solidFill>
                  <a:srgbClr val="0099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Спасибі</a:t>
            </a:r>
            <a:r>
              <a:rPr lang="ru-RU" sz="5400" b="1" dirty="0">
                <a:ln w="6350">
                  <a:noFill/>
                </a:ln>
                <a:solidFill>
                  <a:srgbClr val="0099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за </a:t>
            </a:r>
            <a:r>
              <a:rPr lang="ru-RU" sz="5400" b="1" dirty="0" err="1">
                <a:ln w="6350">
                  <a:noFill/>
                </a:ln>
                <a:solidFill>
                  <a:srgbClr val="0099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гру</a:t>
            </a:r>
            <a:r>
              <a:rPr lang="ru-RU" sz="5400" b="1" dirty="0">
                <a:ln w="6350">
                  <a:noFill/>
                </a:ln>
                <a:solidFill>
                  <a:srgbClr val="0099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!</a:t>
            </a:r>
          </a:p>
        </p:txBody>
      </p:sp>
      <p:sp>
        <p:nvSpPr>
          <p:cNvPr id="6" name="Содержимое 4">
            <a:hlinkClick r:id="" action="ppaction://noaction"/>
          </p:cNvPr>
          <p:cNvSpPr txBox="1">
            <a:spLocks/>
          </p:cNvSpPr>
          <p:nvPr/>
        </p:nvSpPr>
        <p:spPr>
          <a:xfrm>
            <a:off x="632520" y="1628800"/>
            <a:ext cx="8229600" cy="4708525"/>
          </a:xfrm>
          <a:prstGeom prst="horizontalScroll">
            <a:avLst/>
          </a:prstGeom>
          <a:solidFill>
            <a:srgbClr val="FFFF99"/>
          </a:solidFill>
          <a:ln w="25400" cap="flat" algn="ctr">
            <a:solidFill>
              <a:srgbClr val="CEB966">
                <a:shade val="50000"/>
              </a:srgbClr>
            </a:solidFill>
          </a:ln>
        </p:spPr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8000" b="1" i="0" u="none" strike="noStrike" kern="0" normalizeH="0" baseline="0" noProof="0" dirty="0" err="1" smtClean="0">
                <a:ln/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+mn-cs"/>
              </a:rPr>
              <a:t>Вітаємо</a:t>
            </a:r>
            <a:r>
              <a:rPr kumimoji="0" lang="ru-RU" sz="8000" b="1" i="0" u="none" strike="noStrike" kern="0" normalizeH="0" baseline="0" noProof="0" dirty="0" smtClean="0">
                <a:ln/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8000" b="1" i="0" u="none" strike="noStrike" kern="0" normalizeH="0" baseline="0" noProof="0" dirty="0" err="1" smtClean="0">
                <a:ln/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+mn-cs"/>
              </a:rPr>
              <a:t>переможців</a:t>
            </a:r>
            <a:r>
              <a:rPr kumimoji="0" lang="ru-RU" sz="8000" b="1" i="0" u="none" strike="noStrike" kern="0" normalizeH="0" baseline="0" noProof="0" dirty="0" smtClean="0">
                <a:ln/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+mn-cs"/>
              </a:rPr>
              <a:t>!</a:t>
            </a:r>
            <a:endParaRPr kumimoji="0" lang="ru-RU" sz="8000" b="1" i="0" u="none" strike="noStrike" kern="0" normalizeH="0" baseline="0" noProof="0" dirty="0">
              <a:ln/>
              <a:solidFill>
                <a:srgbClr val="FF0000"/>
              </a:solidFill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Picture 24" descr="D:\Уроки\картинки и анимация\аап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7296" y="548680"/>
            <a:ext cx="942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D:\Уроки\картинки и анимация\аап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1312" y="4581128"/>
            <a:ext cx="942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D:\Уроки\картинки и анимация\аап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608" y="2204864"/>
            <a:ext cx="942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12" y="692696"/>
            <a:ext cx="89154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Софія </a:t>
            </a:r>
            <a:r>
              <a:rPr lang="uk-UA" sz="66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Русова</a:t>
            </a:r>
            <a:r>
              <a:rPr lang="uk-UA" sz="6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uk-UA" sz="6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6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0512" y="1484784"/>
            <a:ext cx="89154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ОМ\Desktop\130961544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12" y="1340768"/>
            <a:ext cx="462804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ДОМ\Desktop\blog_0000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128" y="1628800"/>
            <a:ext cx="3231802" cy="4309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ДОМ\Desktop\abc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9464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Відгадайте ребус</a:t>
            </a:r>
            <a:endParaRPr lang="ru-RU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ДОМ\Desktop\ОСВІТА РЕБУ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302" y="1340769"/>
            <a:ext cx="8044386" cy="4464496"/>
          </a:xfrm>
          <a:prstGeom prst="rect">
            <a:avLst/>
          </a:prstGeom>
          <a:noFill/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8620" y="5949280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2548879"/>
          </a:xfrm>
          <a:solidFill>
            <a:srgbClr val="FFC0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5429" y="1124744"/>
            <a:ext cx="8448074" cy="2928461"/>
          </a:xfrm>
          <a:prstGeom prst="roundRect">
            <a:avLst>
              <a:gd name="adj" fmla="val 11643"/>
            </a:avLst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ОСВІТА</a:t>
            </a:r>
            <a:endParaRPr lang="ru-RU" sz="1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C:\Users\ДОМ\Desktop\img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704" y="4149080"/>
            <a:ext cx="5101071" cy="2538214"/>
          </a:xfrm>
          <a:prstGeom prst="rect">
            <a:avLst/>
          </a:prstGeom>
          <a:noFill/>
        </p:spPr>
      </p:pic>
      <p:pic>
        <p:nvPicPr>
          <p:cNvPr id="6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1472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516" y="2564904"/>
            <a:ext cx="6948542" cy="2160240"/>
          </a:xfrm>
          <a:prstGeom prst="rect">
            <a:avLst/>
          </a:prstGeom>
          <a:noFill/>
        </p:spPr>
      </p:pic>
      <p:pic>
        <p:nvPicPr>
          <p:cNvPr id="3075" name="Picture 3" descr="C:\Users\ДОМ\Desktop\мммм.JPG"/>
          <p:cNvPicPr>
            <a:picLocks noChangeAspect="1" noChangeArrowheads="1"/>
          </p:cNvPicPr>
          <p:nvPr/>
        </p:nvPicPr>
        <p:blipFill>
          <a:blip r:embed="rId3" cstate="print"/>
          <a:srcRect l="4121" t="3125" r="2283" b="3125"/>
          <a:stretch>
            <a:fillRect/>
          </a:stretch>
        </p:blipFill>
        <p:spPr bwMode="auto">
          <a:xfrm>
            <a:off x="7473280" y="2564904"/>
            <a:ext cx="1584176" cy="216024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60512" y="476672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0" cap="none" spc="0" normalizeH="0" baseline="0" noProof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Відгадайте ребус</a:t>
            </a:r>
            <a:endParaRPr kumimoji="0" lang="ru-RU" sz="6000" b="1" i="0" u="none" strike="noStrike" kern="0" cap="none" spc="0" normalizeH="0" baseline="0" noProof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8620" y="5877272"/>
            <a:ext cx="777380" cy="7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ДИТИНА</a:t>
            </a:r>
            <a:endParaRPr lang="ru-RU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C:\Users\ДОМ\Desktop\Fars4pic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552" y="1700808"/>
            <a:ext cx="7704856" cy="481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ДОМ\Desktop\ab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9464" y="6477000"/>
            <a:ext cx="571500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11922</TotalTime>
  <Words>748</Words>
  <Application>Microsoft Office PowerPoint</Application>
  <PresentationFormat>Лист A4 (210x297 мм)</PresentationFormat>
  <Paragraphs>117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Diseño predeterminado</vt:lpstr>
      <vt:lpstr>Інтерактивна гра</vt:lpstr>
      <vt:lpstr>Правила гри</vt:lpstr>
      <vt:lpstr>Слайд 3</vt:lpstr>
      <vt:lpstr>Хто  з педагогів називав вихователів садівницями? </vt:lpstr>
      <vt:lpstr>Софія Русова  </vt:lpstr>
      <vt:lpstr>Відгадайте ребус</vt:lpstr>
      <vt:lpstr>Слайд 7</vt:lpstr>
      <vt:lpstr>Слайд 8</vt:lpstr>
      <vt:lpstr>ДИТИНА</vt:lpstr>
      <vt:lpstr>Слайд 10</vt:lpstr>
      <vt:lpstr>Ян Амос Коменський </vt:lpstr>
      <vt:lpstr>Вирішіть анаграму </vt:lpstr>
      <vt:lpstr>Грамоті учиться - завжди пригодиться </vt:lpstr>
      <vt:lpstr>Слайд 14</vt:lpstr>
      <vt:lpstr>Слайд 15</vt:lpstr>
      <vt:lpstr>Слайд 16</vt:lpstr>
      <vt:lpstr>Слайд 17</vt:lpstr>
      <vt:lpstr> </vt:lpstr>
      <vt:lpstr>Слайд 19</vt:lpstr>
      <vt:lpstr>Я-концепція… </vt:lpstr>
      <vt:lpstr>Слайд 21</vt:lpstr>
      <vt:lpstr>Сензитивний…</vt:lpstr>
      <vt:lpstr>Слайд 23</vt:lpstr>
      <vt:lpstr>Слайд 24</vt:lpstr>
      <vt:lpstr>«Червона шапочка»</vt:lpstr>
      <vt:lpstr>Слайд 26</vt:lpstr>
      <vt:lpstr>Слайд 27</vt:lpstr>
      <vt:lpstr>Слайд 28</vt:lpstr>
      <vt:lpstr>«Колобок» </vt:lpstr>
      <vt:lpstr>Слайд 30</vt:lpstr>
      <vt:lpstr>«Коза-дереза»</vt:lpstr>
      <vt:lpstr>Слайд 32</vt:lpstr>
      <vt:lpstr>«Царівна жаба»</vt:lpstr>
      <vt:lpstr>Відгадайте ребус</vt:lpstr>
      <vt:lpstr>МОНІТОР</vt:lpstr>
      <vt:lpstr>Відгадайте ребус</vt:lpstr>
      <vt:lpstr>ФЛЕШКА</vt:lpstr>
      <vt:lpstr>це (виберіть повне правильне визначення):  </vt:lpstr>
      <vt:lpstr>Слайд 39</vt:lpstr>
      <vt:lpstr>Що необхідно мати для перевірки на вірус жорсткого диска?  </vt:lpstr>
      <vt:lpstr>Слайд 41</vt:lpstr>
      <vt:lpstr>Вкажіть основні пристрої комп'ютера: </vt:lpstr>
      <vt:lpstr>Слайд 43</vt:lpstr>
      <vt:lpstr>Слайд 44</vt:lpstr>
    </vt:vector>
  </TitlesOfParts>
  <Company>ДНЗ№41 "Барвінок"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Людмила Миколаївна</dc:creator>
  <cp:lastModifiedBy>Metodist</cp:lastModifiedBy>
  <cp:revision>861</cp:revision>
  <dcterms:created xsi:type="dcterms:W3CDTF">2010-05-23T14:28:12Z</dcterms:created>
  <dcterms:modified xsi:type="dcterms:W3CDTF">2019-01-16T10:59:48Z</dcterms:modified>
</cp:coreProperties>
</file>