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50"/>
  </p:notesMasterIdLst>
  <p:handoutMasterIdLst>
    <p:handoutMasterId r:id="rId51"/>
  </p:handoutMasterIdLst>
  <p:sldIdLst>
    <p:sldId id="259" r:id="rId2"/>
    <p:sldId id="267" r:id="rId3"/>
    <p:sldId id="261" r:id="rId4"/>
    <p:sldId id="264" r:id="rId5"/>
    <p:sldId id="317" r:id="rId6"/>
    <p:sldId id="318" r:id="rId7"/>
    <p:sldId id="319" r:id="rId8"/>
    <p:sldId id="258" r:id="rId9"/>
    <p:sldId id="31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300" r:id="rId25"/>
    <p:sldId id="320" r:id="rId26"/>
    <p:sldId id="301" r:id="rId27"/>
    <p:sldId id="302" r:id="rId28"/>
    <p:sldId id="304" r:id="rId29"/>
    <p:sldId id="310" r:id="rId30"/>
    <p:sldId id="312" r:id="rId31"/>
    <p:sldId id="313" r:id="rId32"/>
    <p:sldId id="314" r:id="rId33"/>
    <p:sldId id="311" r:id="rId34"/>
    <p:sldId id="321" r:id="rId35"/>
    <p:sldId id="326" r:id="rId36"/>
    <p:sldId id="325" r:id="rId37"/>
    <p:sldId id="323" r:id="rId38"/>
    <p:sldId id="324" r:id="rId39"/>
    <p:sldId id="327" r:id="rId40"/>
    <p:sldId id="328" r:id="rId41"/>
    <p:sldId id="305" r:id="rId42"/>
    <p:sldId id="306" r:id="rId43"/>
    <p:sldId id="307" r:id="rId44"/>
    <p:sldId id="308" r:id="rId45"/>
    <p:sldId id="309" r:id="rId46"/>
    <p:sldId id="298" r:id="rId47"/>
    <p:sldId id="299" r:id="rId48"/>
    <p:sldId id="322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590"/>
    <a:srgbClr val="FEF8CA"/>
    <a:srgbClr val="FEF5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>
        <p:scale>
          <a:sx n="100" d="100"/>
          <a:sy n="100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3637C929-943D-4E1E-B59A-BD48EF5DC5FC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BF850C69-D73F-4D2F-AFDC-F5CF9BFD8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80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A8089B-EAD7-427A-AC7E-9E8007BF2487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0" y="4715153"/>
            <a:ext cx="5439415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6A313B-E841-4558-89C4-65163068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61BADED-9524-4EEC-A63C-DA849380D399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F42DB6F-0ADE-4346-92BC-89158D63F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A98F5-8E61-47F0-AEA0-F3E356B2F300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8F2F-1079-4B90-8A2E-8808BEBB5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5CDCB-27F2-426D-8DFC-631FA46F0AAB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B0AA4-97B1-4C1B-9E82-9F77FDC2D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64320-EE49-43B9-8124-87FD883AEADB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BB4B3-0232-4715-90B9-35B40854B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E74E4-3FDE-4580-80FF-54FAEBBF1A61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B8003-990B-43A9-AEB2-82EBB7233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4FF79-7A70-49C9-AE19-93B6C32F9A0D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F59CC-2F64-4AF9-AD26-BF1A8F4C9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C46C3-1E97-4C3B-A697-7C5536F6DC2C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D1A94-4C1E-4699-80F9-26010524A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F47E2-37AF-4B7E-A6D7-7DD5B26D230C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5C294-16A2-465C-A35F-3F98D9683B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B2CBC-F38A-48CE-9E67-500A3166431E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D286-8AAC-4F71-89D8-E357120E6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0E1B3-A5E7-4DDE-9E05-406A49180D7B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79F09-DAE4-4825-9105-E1C0EC795F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A8ACC-3EBA-4F53-BF76-26BD94F65670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9A82E-0CDF-4CE7-92F6-E5D09AA25B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E85CBD9-9C3A-4C19-8EB2-E552EE864EEB}" type="datetimeFigureOut">
              <a:rPr lang="ru-RU" smtClean="0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ACA91C5-A0E6-450C-B4EA-8CEABE724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eredplata@mcfr.ua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56069" y="2348880"/>
            <a:ext cx="4104394" cy="3744416"/>
          </a:xfrm>
        </p:spPr>
        <p:txBody>
          <a:bodyPr>
            <a:normAutofit fontScale="92500"/>
          </a:bodyPr>
          <a:lstStyle/>
          <a:p>
            <a:pPr marL="136525">
              <a:spcBef>
                <a:spcPct val="0"/>
              </a:spcBef>
              <a:defRPr/>
            </a:pPr>
            <a:endParaRPr lang="en-US" sz="2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6525" algn="ctr">
              <a:spcBef>
                <a:spcPct val="0"/>
              </a:spcBef>
              <a:defRPr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Тетяна ГУРКОВСЬКА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6525">
              <a:spcBef>
                <a:spcPct val="0"/>
              </a:spcBef>
              <a:defRPr/>
            </a:pPr>
            <a:endParaRPr lang="uk-UA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6525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психолог-консультант,</a:t>
            </a:r>
          </a:p>
          <a:p>
            <a:pPr marL="136525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головний редактор журналу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«Практичний психолог: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Дитячий садок»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цифрового видавництва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MCFR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644008" y="116632"/>
            <a:ext cx="3528516" cy="163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36525" algn="ctr" eaLnBrk="0" hangingPunct="0">
              <a:lnSpc>
                <a:spcPct val="80000"/>
              </a:lnSpc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b="1" dirty="0">
                <a:latin typeface="Times New Roman" pitchFamily="18" charset="0"/>
              </a:rPr>
              <a:t>м. Миколаїв,</a:t>
            </a:r>
          </a:p>
          <a:p>
            <a:pPr marL="136525" algn="ctr" eaLnBrk="0" hangingPunct="0">
              <a:lnSpc>
                <a:spcPct val="80000"/>
              </a:lnSpc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b="1" dirty="0">
                <a:latin typeface="Times New Roman" pitchFamily="18" charset="0"/>
              </a:rPr>
              <a:t>22 березня 2018 року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57200" y="274638"/>
            <a:ext cx="4114800" cy="59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Дошкільник йде до школи: психологічний супровід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765175"/>
            <a:ext cx="820891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Старший дошкільний вік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924175"/>
            <a:ext cx="8208912" cy="2449042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uk-UA" sz="4000" dirty="0" smtClean="0"/>
              <a:t>шостий та сьомий рік життя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404664"/>
            <a:ext cx="8208912" cy="187181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УЯВА —</a:t>
            </a:r>
            <a:b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центральне новоутворення </a:t>
            </a:r>
            <a:r>
              <a:rPr lang="ru-RU" sz="3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пізнавальної</a:t>
            </a: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3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сфери</a:t>
            </a:r>
            <a: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67545" y="2492375"/>
            <a:ext cx="8208912" cy="4032969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Продуктивний</a:t>
            </a:r>
            <a:r>
              <a:rPr lang="ru-RU" dirty="0" smtClean="0"/>
              <a:t> характер </a:t>
            </a:r>
            <a:r>
              <a:rPr lang="ru-RU" dirty="0" err="1" smtClean="0"/>
              <a:t>уяви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оперувати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,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казкові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складати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r>
              <a:rPr lang="ru-RU" dirty="0" smtClean="0"/>
              <a:t>Продуктивна </a:t>
            </a:r>
            <a:r>
              <a:rPr lang="ru-RU" dirty="0" err="1" smtClean="0"/>
              <a:t>уява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цілісний</a:t>
            </a:r>
            <a:r>
              <a:rPr lang="ru-RU" dirty="0" smtClean="0"/>
              <a:t> образ предмета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endParaRPr lang="ru-RU" dirty="0" smtClean="0"/>
          </a:p>
          <a:p>
            <a:r>
              <a:rPr lang="ru-RU" dirty="0" err="1" smtClean="0"/>
              <a:t>Зароджується</a:t>
            </a:r>
            <a:r>
              <a:rPr lang="ru-RU" dirty="0" smtClean="0"/>
              <a:t> </a:t>
            </a:r>
            <a:r>
              <a:rPr lang="ru-RU" dirty="0" err="1" smtClean="0"/>
              <a:t>діалектичне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як </a:t>
            </a:r>
            <a:r>
              <a:rPr lang="ru-RU" dirty="0" err="1" smtClean="0"/>
              <a:t>здатності</a:t>
            </a:r>
            <a:r>
              <a:rPr lang="ru-RU" dirty="0" smtClean="0"/>
              <a:t> до </a:t>
            </a:r>
            <a:r>
              <a:rPr lang="ru-RU" dirty="0" err="1" smtClean="0"/>
              <a:t>прогнозування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7762056" cy="12961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Уява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>
            <a:normAutofit/>
          </a:bodyPr>
          <a:lstStyle/>
          <a:p>
            <a:r>
              <a:rPr lang="uk-UA" sz="3200" dirty="0"/>
              <a:t>суттєва ознака креативності як </a:t>
            </a:r>
            <a:r>
              <a:rPr lang="uk-UA" sz="3200" dirty="0" smtClean="0"/>
              <a:t>здатності до творчості</a:t>
            </a:r>
          </a:p>
          <a:p>
            <a:r>
              <a:rPr lang="uk-UA" sz="3200" dirty="0" smtClean="0"/>
              <a:t>сприйнятливість до нових ідей</a:t>
            </a:r>
          </a:p>
          <a:p>
            <a:r>
              <a:rPr lang="uk-UA" sz="3200" dirty="0" smtClean="0"/>
              <a:t>оригінальність в розв'язанні проблемних завдань</a:t>
            </a:r>
          </a:p>
          <a:p>
            <a:r>
              <a:rPr lang="uk-UA" sz="3200" dirty="0" smtClean="0"/>
              <a:t>знаходженні декількох варіантів їх вирішення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Поєднання уяви і мовлення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988840"/>
            <a:ext cx="8208912" cy="453650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спроможна</a:t>
            </a:r>
            <a:r>
              <a:rPr lang="ru-RU" sz="2800" dirty="0" smtClean="0"/>
              <a:t>:</a:t>
            </a:r>
          </a:p>
          <a:p>
            <a:r>
              <a:rPr lang="ru-RU" sz="2800" b="1" dirty="0" err="1" smtClean="0"/>
              <a:t>планувати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дії</a:t>
            </a:r>
            <a:endParaRPr lang="ru-RU" sz="2800" b="1" dirty="0" smtClean="0"/>
          </a:p>
          <a:p>
            <a:r>
              <a:rPr lang="ru-RU" sz="2800" b="1" dirty="0" err="1" smtClean="0"/>
              <a:t>регулювати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поведінку</a:t>
            </a:r>
            <a:endParaRPr lang="ru-RU" sz="2800" b="1" dirty="0" smtClean="0"/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 актах </a:t>
            </a:r>
            <a:r>
              <a:rPr lang="ru-RU" sz="2800" dirty="0" err="1" smtClean="0"/>
              <a:t>пізнання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уява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допомагає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співвідносити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засвоєні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з </a:t>
            </a:r>
            <a:r>
              <a:rPr lang="ru-RU" sz="2800" dirty="0" err="1" smtClean="0"/>
              <a:t>новими</a:t>
            </a:r>
            <a:r>
              <a:rPr lang="ru-RU" sz="2800" dirty="0" smtClean="0"/>
              <a:t> фактами і,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, </a:t>
            </a:r>
            <a:r>
              <a:rPr lang="ru-RU" sz="2800" dirty="0" err="1" smtClean="0"/>
              <a:t>бачити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поодинокий</a:t>
            </a:r>
            <a:r>
              <a:rPr lang="ru-RU" sz="2800" dirty="0" smtClean="0"/>
              <a:t> факт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засвоєних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раніше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36815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Значення розвитку уяви</a:t>
            </a:r>
            <a:b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та завдання дорослого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>
            <a:normAutofit lnSpcReduction="10000"/>
          </a:bodyPr>
          <a:lstStyle/>
          <a:p>
            <a:pPr marL="92075" indent="44450"/>
            <a:r>
              <a:rPr lang="ru-RU" dirty="0" smtClean="0"/>
              <a:t>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передбачити</a:t>
            </a:r>
            <a:endParaRPr lang="ru-RU" sz="2800" dirty="0" smtClean="0"/>
          </a:p>
          <a:p>
            <a:pPr marL="906463" lvl="1" indent="-285750"/>
            <a:r>
              <a:rPr lang="ru-RU" sz="2800" dirty="0" err="1" smtClean="0"/>
              <a:t>кінцевий</a:t>
            </a:r>
            <a:r>
              <a:rPr lang="ru-RU" sz="2800" dirty="0" smtClean="0"/>
              <a:t> результат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проміжних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етапів</a:t>
            </a:r>
            <a:endParaRPr lang="ru-RU" sz="2800" dirty="0" smtClean="0"/>
          </a:p>
          <a:p>
            <a:pPr marL="906463" lvl="1" indent="-285750"/>
            <a:r>
              <a:rPr lang="ru-RU" sz="2800" dirty="0" err="1" smtClean="0"/>
              <a:t>наслідки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вчинків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емоційний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відгук</a:t>
            </a:r>
            <a:r>
              <a:rPr lang="ru-RU" sz="2800" dirty="0" smtClean="0"/>
              <a:t> на них людей,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оточують</a:t>
            </a:r>
            <a:endParaRPr lang="ru-RU" sz="2800" dirty="0" smtClean="0"/>
          </a:p>
          <a:p>
            <a:pPr marL="92075" indent="44450"/>
            <a:endParaRPr lang="uk-UA" dirty="0" smtClean="0"/>
          </a:p>
          <a:p>
            <a:pPr marL="92075" indent="44450" algn="just">
              <a:buFont typeface="Wingdings 2" pitchFamily="18" charset="2"/>
              <a:buNone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продуктивної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i="1" dirty="0" err="1" smtClean="0"/>
              <a:t>гальмують</a:t>
            </a:r>
            <a:r>
              <a:rPr lang="ru-RU" b="1" dirty="0" smtClean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i="1" dirty="0" err="1" smtClean="0"/>
              <a:t>байдужість</a:t>
            </a:r>
            <a:r>
              <a:rPr lang="ru-RU" i="1" dirty="0" smtClean="0"/>
              <a:t> </a:t>
            </a:r>
            <a:r>
              <a:rPr lang="ru-RU" i="1" dirty="0" err="1" smtClean="0"/>
              <a:t>дорослого</a:t>
            </a:r>
            <a:r>
              <a:rPr lang="ru-RU" dirty="0" smtClean="0"/>
              <a:t> до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осудне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фантазування</a:t>
            </a:r>
            <a:r>
              <a:rPr lang="ru-RU" dirty="0" smtClean="0"/>
              <a:t>, до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відходу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, стандарту, шаблону </a:t>
            </a:r>
            <a:r>
              <a:rPr lang="ru-RU" dirty="0" err="1" smtClean="0"/>
              <a:t>тощо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7928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Децентрація</a:t>
            </a:r>
            <a:r>
              <a:rPr lang="ru-RU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мислення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08912" cy="5256882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ru-RU" sz="2400" dirty="0" err="1" smtClean="0"/>
              <a:t>Дитина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позбавляється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егоцентричної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міркуваннях</a:t>
            </a:r>
            <a:r>
              <a:rPr lang="ru-RU" sz="2400" dirty="0" smtClean="0"/>
              <a:t>, </a:t>
            </a:r>
            <a:r>
              <a:rPr lang="ru-RU" sz="2400" dirty="0" err="1" smtClean="0"/>
              <a:t>оцінках</a:t>
            </a:r>
            <a:r>
              <a:rPr lang="ru-RU" sz="2400" dirty="0" smtClean="0"/>
              <a:t> точку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порівнюючи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позицію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чимось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шлях до —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розмірковування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побудови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власної</a:t>
            </a:r>
            <a:r>
              <a:rPr lang="ru-RU" sz="2400" dirty="0" smtClean="0"/>
              <a:t> думки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у </a:t>
            </a:r>
            <a:r>
              <a:rPr lang="ru-RU" sz="2400" dirty="0" err="1" smtClean="0"/>
              <a:t>грі</a:t>
            </a:r>
            <a:r>
              <a:rPr lang="ru-RU" sz="2400" dirty="0" smtClean="0"/>
              <a:t> в шахи, шашки, в </a:t>
            </a:r>
            <a:r>
              <a:rPr lang="ru-RU" sz="2400" dirty="0" err="1" smtClean="0"/>
              <a:t>рухливих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іграх</a:t>
            </a:r>
            <a:r>
              <a:rPr lang="ru-RU" sz="2400" dirty="0" smtClean="0"/>
              <a:t> з правилами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планування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err="1" smtClean="0"/>
              <a:t>Перевірити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децентрації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непрямих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: «На </a:t>
            </a:r>
            <a:r>
              <a:rPr lang="ru-RU" sz="2400" dirty="0" err="1" smtClean="0"/>
              <a:t>гілці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сиділи</a:t>
            </a:r>
            <a:r>
              <a:rPr lang="ru-RU" sz="2400" dirty="0" smtClean="0"/>
              <a:t> пташки. Коли </a:t>
            </a:r>
            <a:r>
              <a:rPr lang="ru-RU" sz="2400" dirty="0" err="1" smtClean="0"/>
              <a:t>прилетіли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три, </a:t>
            </a:r>
            <a:r>
              <a:rPr lang="ru-RU" sz="2400" dirty="0" err="1" smtClean="0"/>
              <a:t>їх</a:t>
            </a:r>
            <a:r>
              <a:rPr lang="ru-RU" sz="2400" dirty="0" smtClean="0"/>
              <a:t> стало </a:t>
            </a:r>
            <a:r>
              <a:rPr lang="ru-RU" sz="2400" dirty="0" err="1" smtClean="0"/>
              <a:t>п'ять</a:t>
            </a:r>
            <a:r>
              <a:rPr lang="ru-RU" sz="2400" dirty="0" smtClean="0"/>
              <a:t>. </a:t>
            </a:r>
            <a:r>
              <a:rPr lang="ru-RU" sz="2400" dirty="0" err="1" smtClean="0"/>
              <a:t>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пташок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сиділо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гілці</a:t>
            </a:r>
            <a:r>
              <a:rPr lang="ru-RU" sz="2400" dirty="0" smtClean="0"/>
              <a:t>?»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0"/>
            <a:ext cx="8208912" cy="11247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Символічна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функція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мислення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08912" cy="52568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Розвивається</a:t>
            </a:r>
            <a:r>
              <a:rPr lang="ru-RU" dirty="0" smtClean="0"/>
              <a:t>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 і </a:t>
            </a:r>
            <a:r>
              <a:rPr lang="ru-RU" dirty="0" err="1" smtClean="0"/>
              <a:t>мовлення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здатною</a:t>
            </a:r>
            <a:r>
              <a:rPr lang="ru-RU" dirty="0" smtClean="0"/>
              <a:t> </a:t>
            </a:r>
            <a:r>
              <a:rPr lang="ru-RU" dirty="0" err="1" smtClean="0"/>
              <a:t>мислити</a:t>
            </a:r>
            <a:r>
              <a:rPr lang="ru-RU" dirty="0" smtClean="0"/>
              <a:t> </a:t>
            </a:r>
            <a:r>
              <a:rPr lang="ru-RU" dirty="0" err="1" smtClean="0"/>
              <a:t>наочними</a:t>
            </a:r>
            <a:r>
              <a:rPr lang="ru-RU" dirty="0" smtClean="0"/>
              <a:t> образами (символами)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цілісний</a:t>
            </a:r>
            <a:r>
              <a:rPr lang="ru-RU" dirty="0" smtClean="0"/>
              <a:t> образ </a:t>
            </a:r>
            <a:r>
              <a:rPr lang="ru-RU" dirty="0" err="1" smtClean="0"/>
              <a:t>світу</a:t>
            </a:r>
            <a:r>
              <a:rPr lang="ru-RU" dirty="0" smtClean="0"/>
              <a:t> —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систематизуються</a:t>
            </a:r>
            <a:r>
              <a:rPr lang="ru-RU" dirty="0" smtClean="0"/>
              <a:t> і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 про </a:t>
            </a:r>
            <a:r>
              <a:rPr lang="ru-RU" dirty="0" err="1" smtClean="0"/>
              <a:t>ціле</a:t>
            </a:r>
            <a:r>
              <a:rPr lang="ru-RU" dirty="0" smtClean="0"/>
              <a:t> та </a:t>
            </a:r>
            <a:r>
              <a:rPr lang="ru-RU" dirty="0" err="1" smtClean="0"/>
              <a:t>частини</a:t>
            </a:r>
            <a:r>
              <a:rPr lang="ru-RU" dirty="0" smtClean="0"/>
              <a:t>, про причини й </a:t>
            </a:r>
            <a:r>
              <a:rPr lang="ru-RU" dirty="0" err="1" smtClean="0"/>
              <a:t>наслідки</a:t>
            </a:r>
            <a:r>
              <a:rPr lang="ru-RU" dirty="0" smtClean="0"/>
              <a:t>, про </a:t>
            </a:r>
            <a:r>
              <a:rPr lang="ru-RU" dirty="0" err="1" smtClean="0"/>
              <a:t>випадковість</a:t>
            </a:r>
            <a:r>
              <a:rPr lang="ru-RU" dirty="0" smtClean="0"/>
              <a:t> й </a:t>
            </a:r>
            <a:r>
              <a:rPr lang="ru-RU" dirty="0" err="1" smtClean="0"/>
              <a:t>закономірність</a:t>
            </a:r>
            <a:r>
              <a:rPr lang="ru-RU" dirty="0" smtClean="0"/>
              <a:t>, про </a:t>
            </a:r>
            <a:r>
              <a:rPr lang="ru-RU" dirty="0" err="1" smtClean="0"/>
              <a:t>окремий</a:t>
            </a:r>
            <a:r>
              <a:rPr lang="ru-RU" dirty="0" smtClean="0"/>
              <a:t> предмет й систему </a:t>
            </a:r>
            <a:r>
              <a:rPr lang="ru-RU" dirty="0" err="1" smtClean="0"/>
              <a:t>предметів</a:t>
            </a: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узагальнені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засвоює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класифікацію</a:t>
            </a: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36755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Запитання</a:t>
            </a:r>
            <a:b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пізнавального характеру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564904"/>
            <a:ext cx="8208912" cy="396044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Показник розвитку мислення</a:t>
            </a:r>
            <a:endParaRPr lang="ru-RU" sz="3200" dirty="0" smtClean="0"/>
          </a:p>
          <a:p>
            <a:r>
              <a:rPr lang="uk-UA" sz="3200" dirty="0" smtClean="0"/>
              <a:t>Потреба розвитку та сучасні тенденції</a:t>
            </a:r>
          </a:p>
          <a:p>
            <a:r>
              <a:rPr lang="uk-UA" sz="3200" dirty="0" smtClean="0"/>
              <a:t>Зустрічні запитання</a:t>
            </a:r>
          </a:p>
          <a:p>
            <a:r>
              <a:rPr lang="uk-UA" sz="3200" dirty="0" smtClean="0"/>
              <a:t>Творчі запитання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620688"/>
            <a:ext cx="8208912" cy="1368152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Довільна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поведінка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—</a:t>
            </a:r>
            <a:b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особистісне</a:t>
            </a:r>
            <a:r>
              <a:rPr lang="ru-RU" sz="37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370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новоутворення</a:t>
            </a:r>
            <a:endParaRPr lang="ru-RU" sz="37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348880"/>
            <a:ext cx="8208912" cy="417646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навчається</a:t>
            </a:r>
            <a:endParaRPr lang="ru-RU" dirty="0" smtClean="0"/>
          </a:p>
          <a:p>
            <a:r>
              <a:rPr lang="ru-RU" sz="2800" dirty="0" err="1" smtClean="0"/>
              <a:t>керуватися</a:t>
            </a:r>
            <a:r>
              <a:rPr lang="ru-RU" sz="2800" dirty="0" smtClean="0"/>
              <a:t> правилами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завдання</a:t>
            </a:r>
            <a:endParaRPr lang="ru-RU" sz="2800" dirty="0" smtClean="0"/>
          </a:p>
          <a:p>
            <a:r>
              <a:rPr lang="ru-RU" sz="2800" dirty="0" err="1" smtClean="0"/>
              <a:t>поводитися</a:t>
            </a:r>
            <a:r>
              <a:rPr lang="ru-RU" sz="2800" dirty="0" smtClean="0"/>
              <a:t> в рамках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правил</a:t>
            </a:r>
          </a:p>
          <a:p>
            <a:r>
              <a:rPr lang="ru-RU" sz="2800" dirty="0" err="1" smtClean="0"/>
              <a:t>контролювати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endParaRPr lang="ru-RU" sz="2800" dirty="0" smtClean="0"/>
          </a:p>
          <a:p>
            <a:r>
              <a:rPr lang="ru-RU" sz="2800" dirty="0" err="1" smtClean="0"/>
              <a:t>порівнювати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заданим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зразком</a:t>
            </a:r>
            <a:endParaRPr lang="ru-RU" sz="2800" dirty="0" smtClean="0"/>
          </a:p>
          <a:p>
            <a:r>
              <a:rPr lang="ru-RU" sz="2800" dirty="0" err="1" smtClean="0"/>
              <a:t>об'єктивно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оцінювати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результати</a:t>
            </a:r>
            <a:endParaRPr lang="ru-RU" sz="2800" dirty="0" smtClean="0"/>
          </a:p>
          <a:p>
            <a:r>
              <a:rPr lang="uk-UA" sz="2800" dirty="0" smtClean="0"/>
              <a:t>надавати перевагу соціально-значимим цілям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Довільна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поведінка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5040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— </a:t>
            </a:r>
            <a:r>
              <a:rPr lang="ru-RU" dirty="0" err="1" smtClean="0"/>
              <a:t>цілеспрямованість</a:t>
            </a:r>
            <a:r>
              <a:rPr lang="ru-RU" dirty="0" smtClean="0"/>
              <a:t>, самоконтроль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без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спроможна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мету й </a:t>
            </a:r>
            <a:r>
              <a:rPr lang="ru-RU" dirty="0" err="1" smtClean="0"/>
              <a:t>організувати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 за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дошкільник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здатним</a:t>
            </a:r>
            <a:r>
              <a:rPr lang="ru-RU" dirty="0" smtClean="0"/>
              <a:t> на </a:t>
            </a:r>
            <a:r>
              <a:rPr lang="ru-RU" dirty="0" err="1" smtClean="0"/>
              <a:t>безкорисливий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, тому,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помилки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дорослим</a:t>
            </a:r>
            <a:r>
              <a:rPr lang="ru-RU" dirty="0" smtClean="0"/>
              <a:t> треба </a:t>
            </a:r>
            <a:r>
              <a:rPr lang="ru-RU" dirty="0" err="1" smtClean="0"/>
              <a:t>ставитися</a:t>
            </a:r>
            <a:r>
              <a:rPr lang="ru-RU" dirty="0" smtClean="0"/>
              <a:t> з </a:t>
            </a:r>
            <a:r>
              <a:rPr lang="ru-RU" dirty="0" err="1" smtClean="0"/>
              <a:t>розумінням</a:t>
            </a:r>
            <a:r>
              <a:rPr lang="ru-RU" dirty="0" smtClean="0"/>
              <a:t> і не </a:t>
            </a:r>
            <a:r>
              <a:rPr lang="ru-RU" dirty="0" err="1" smtClean="0"/>
              <a:t>докоряти</a:t>
            </a:r>
            <a:r>
              <a:rPr lang="ru-RU" dirty="0" smtClean="0"/>
              <a:t> за них, а </a:t>
            </a:r>
            <a:r>
              <a:rPr lang="ru-RU" dirty="0" err="1" smtClean="0"/>
              <a:t>порадою</a:t>
            </a:r>
            <a:r>
              <a:rPr lang="ru-RU" dirty="0" smtClean="0"/>
              <a:t>, </a:t>
            </a:r>
            <a:r>
              <a:rPr lang="ru-RU" dirty="0" err="1" smtClean="0"/>
              <a:t>слушною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(на </a:t>
            </a:r>
            <a:r>
              <a:rPr lang="ru-RU" dirty="0" err="1" smtClean="0"/>
              <a:t>прохання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)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виправленню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терпіння</a:t>
            </a:r>
            <a:r>
              <a:rPr lang="ru-RU" dirty="0" smtClean="0"/>
              <a:t>, </a:t>
            </a:r>
            <a:r>
              <a:rPr lang="ru-RU" dirty="0" err="1" smtClean="0"/>
              <a:t>наполегливість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5280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психолог </a:t>
            </a:r>
            <a:r>
              <a:rPr lang="ru-RU" sz="3200" dirty="0" err="1" smtClean="0"/>
              <a:t>дитячого</a:t>
            </a:r>
            <a:r>
              <a:rPr lang="ru-RU" sz="3200" dirty="0" smtClean="0"/>
              <a:t> садка і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: </a:t>
            </a:r>
            <a:r>
              <a:rPr lang="ru-RU" sz="3200" b="1" dirty="0" err="1" smtClean="0"/>
              <a:t>лінії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перетину</a:t>
            </a:r>
            <a:endParaRPr lang="en-US" sz="3200" b="1" dirty="0" smtClean="0"/>
          </a:p>
          <a:p>
            <a:endParaRPr lang="ru-RU" sz="3200" b="1" dirty="0" smtClean="0"/>
          </a:p>
          <a:p>
            <a:r>
              <a:rPr lang="ru-RU" sz="3200" b="1" dirty="0" err="1" smtClean="0"/>
              <a:t>зрілість</a:t>
            </a:r>
            <a:r>
              <a:rPr lang="ru-RU" sz="3200" b="1" dirty="0" smtClean="0"/>
              <a:t> </a:t>
            </a:r>
            <a:r>
              <a:rPr lang="ru-RU" sz="3200" dirty="0" err="1" smtClean="0"/>
              <a:t>шкільна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дошкільна</a:t>
            </a:r>
            <a:endParaRPr lang="en-US" sz="3200" dirty="0" smtClean="0"/>
          </a:p>
          <a:p>
            <a:endParaRPr lang="ru-RU" sz="3200" b="1" dirty="0" smtClean="0"/>
          </a:p>
          <a:p>
            <a:r>
              <a:rPr lang="ru-RU" sz="3200" b="1" dirty="0" err="1" smtClean="0"/>
              <a:t>навички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навчання</a:t>
            </a:r>
            <a:endParaRPr lang="ru-RU" sz="3200" dirty="0" smtClean="0"/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95288" y="476250"/>
            <a:ext cx="8229600" cy="15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Дошкільник йде до школи: психологічний супровід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Формування самооцінки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600200"/>
            <a:ext cx="8208912" cy="4925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збагаченням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самого себе,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та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невдач</a:t>
            </a:r>
            <a:r>
              <a:rPr lang="ru-RU" dirty="0" smtClean="0"/>
              <a:t>. </a:t>
            </a:r>
            <a:r>
              <a:rPr lang="ru-RU" dirty="0" err="1" smtClean="0"/>
              <a:t>Формується</a:t>
            </a:r>
            <a:r>
              <a:rPr lang="ru-RU" dirty="0" smtClean="0"/>
              <a:t> "Я"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об'єктивна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uk-UA" dirty="0" err="1" smtClean="0"/>
              <a:t>мооцінка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З'являються елементи почуття власної гідності, впевненості у собі</a:t>
            </a:r>
          </a:p>
          <a:p>
            <a:endParaRPr lang="uk-UA" dirty="0" smtClean="0"/>
          </a:p>
          <a:p>
            <a:r>
              <a:rPr lang="uk-UA" dirty="0" smtClean="0"/>
              <a:t>На основі власної самооцінки діти починають відчувати справедливість оцінок дорослих, рівність та неупередженість у ставленні до них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7928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Самооцінка завищена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Захисний механізм підтримки позитивного ставлення до себе, впевненості у собі й дає змогу дитині —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сміливо братися за нову справу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вірити в удачу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ризикувати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вільно оволодівати новими видами діяльності</a:t>
            </a:r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Саме така самооцінка є запорукою успіху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Оцінка дорослого має бути доброзичливою, оптимістичною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Формування самооцінки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sz="2800" dirty="0" smtClean="0"/>
              <a:t>«Феномен гіркої цукерки»</a:t>
            </a:r>
          </a:p>
          <a:p>
            <a:r>
              <a:rPr lang="uk-UA" sz="2800" dirty="0" smtClean="0"/>
              <a:t>критична оцінка навіть негативного результату не повинна стосуватися особистості дитини в цілому, тобто </a:t>
            </a:r>
            <a:r>
              <a:rPr lang="uk-UA" sz="2800" dirty="0" err="1" smtClean="0"/>
              <a:t>самосприймання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дитина не повинна втрачати віру в свої можливості виконати завдання ліпше, досягти успіху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86409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Мовлення дорослого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Дорослий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ставитися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пояснень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інструкцій</a:t>
            </a:r>
            <a:r>
              <a:rPr lang="ru-RU" sz="2800" dirty="0" smtClean="0"/>
              <a:t>, з </a:t>
            </a:r>
            <a:r>
              <a:rPr lang="ru-RU" sz="2800" dirty="0" err="1" smtClean="0"/>
              <a:t>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звертається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дітей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err="1" smtClean="0"/>
              <a:t>Доцільно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уважніше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ставитися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проявів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мовленнєвої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, </a:t>
            </a:r>
            <a:r>
              <a:rPr lang="ru-RU" sz="2800" dirty="0" err="1" smtClean="0"/>
              <a:t>їхніх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висловлювань</a:t>
            </a:r>
            <a:r>
              <a:rPr lang="ru-RU" sz="2800" dirty="0" smtClean="0"/>
              <a:t> "не по </a:t>
            </a:r>
            <a:r>
              <a:rPr lang="ru-RU" sz="2800" dirty="0" err="1" smtClean="0"/>
              <a:t>темі</a:t>
            </a:r>
            <a:r>
              <a:rPr lang="ru-RU" sz="2800" dirty="0" smtClean="0"/>
              <a:t>" з </a:t>
            </a:r>
            <a:r>
              <a:rPr lang="ru-RU" sz="2800" dirty="0" err="1" smtClean="0"/>
              <a:t>погляду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дорослого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Треба і </a:t>
            </a:r>
            <a:r>
              <a:rPr lang="ru-RU" sz="2800" dirty="0" err="1" smtClean="0"/>
              <a:t>підтримувати</a:t>
            </a:r>
            <a:r>
              <a:rPr lang="ru-RU" sz="2800" dirty="0" smtClean="0"/>
              <a:t>, і </a:t>
            </a:r>
            <a:r>
              <a:rPr lang="ru-RU" sz="2800" dirty="0" err="1" smtClean="0"/>
              <a:t>спонукати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мовленнєву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Дитина має зростати в оточенні грамотного, </a:t>
            </a:r>
            <a:r>
              <a:rPr lang="uk-UA" sz="2800" dirty="0" err="1" smtClean="0"/>
              <a:t>емоційно</a:t>
            </a:r>
            <a:r>
              <a:rPr lang="uk-UA" sz="2800" dirty="0" smtClean="0"/>
              <a:t> насиченого, виразного мовленнєвого супроводу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6564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4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Психологічний супровід і місце дорослого поруч з дитиною</a:t>
            </a:r>
            <a:endParaRPr lang="ru-RU" sz="4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420888"/>
            <a:ext cx="8208912" cy="4104456"/>
          </a:xfrm>
        </p:spPr>
        <p:txBody>
          <a:bodyPr/>
          <a:lstStyle/>
          <a:p>
            <a:r>
              <a:rPr lang="uk-UA" sz="3200" dirty="0" smtClean="0"/>
              <a:t>пошук прихованих ресурсів розвитку дитини</a:t>
            </a:r>
          </a:p>
          <a:p>
            <a:r>
              <a:rPr lang="uk-UA" sz="3200" dirty="0" smtClean="0"/>
              <a:t>опора на власні можливості дитини</a:t>
            </a:r>
          </a:p>
          <a:p>
            <a:r>
              <a:rPr lang="uk-UA" sz="3200" dirty="0" smtClean="0"/>
              <a:t>розкриття потенціалів дитини</a:t>
            </a:r>
          </a:p>
          <a:p>
            <a:r>
              <a:rPr lang="uk-UA" sz="3200" dirty="0" smtClean="0"/>
              <a:t>розвиток компетентності, як базисної характеристики особистості.</a:t>
            </a:r>
            <a:endParaRPr lang="ru-RU" sz="3200" dirty="0" smtClean="0"/>
          </a:p>
          <a:p>
            <a:pPr algn="ctr"/>
            <a:endParaRPr lang="ru-RU" sz="4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Потреба розвитку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4680520"/>
          </a:xfrm>
        </p:spPr>
        <p:txBody>
          <a:bodyPr/>
          <a:lstStyle/>
          <a:p>
            <a:r>
              <a:rPr lang="uk-UA" dirty="0" smtClean="0"/>
              <a:t>У співпраці з дорослим</a:t>
            </a:r>
          </a:p>
          <a:p>
            <a:r>
              <a:rPr lang="uk-UA" dirty="0" smtClean="0"/>
              <a:t>Розуміння та співпереживання</a:t>
            </a:r>
            <a:endParaRPr lang="ru-RU" dirty="0" smtClean="0"/>
          </a:p>
          <a:p>
            <a:endParaRPr lang="ru-RU" dirty="0" smtClean="0"/>
          </a:p>
          <a:p>
            <a:pPr marL="68580" indent="0">
              <a:buNone/>
            </a:pPr>
            <a:r>
              <a:rPr lang="ru-RU" sz="2400" dirty="0" err="1" smtClean="0"/>
              <a:t>Старші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дошкільники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доброзичливої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 до них з боку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співдіяльності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4059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94381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Спілкування дорослого з дитиною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3429000"/>
            <a:ext cx="8208912" cy="309634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dirty="0" err="1" smtClean="0"/>
              <a:t>результує</a:t>
            </a:r>
            <a:r>
              <a:rPr lang="uk-UA" sz="3600" dirty="0" smtClean="0"/>
              <a:t> психічний розвиток дитини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Механізм емоційного заохочення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72816"/>
            <a:ext cx="8208912" cy="345640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чим сильніше схвалює людина яка навчає,</a:t>
            </a:r>
          </a:p>
          <a:p>
            <a:pPr algn="ctr">
              <a:buFont typeface="Wingdings 2" pitchFamily="18" charset="2"/>
              <a:buNone/>
            </a:pPr>
            <a:endParaRPr lang="uk-UA" sz="3200" dirty="0" smtClean="0"/>
          </a:p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а отже малюк </a:t>
            </a:r>
            <a:r>
              <a:rPr lang="uk-UA" sz="3200" dirty="0" err="1" smtClean="0"/>
              <a:t>стійко</a:t>
            </a:r>
            <a:r>
              <a:rPr lang="uk-UA" sz="3200" dirty="0" smtClean="0"/>
              <a:t> і старанно її наслідує,</a:t>
            </a:r>
          </a:p>
          <a:p>
            <a:pPr algn="ctr"/>
            <a:endParaRPr lang="uk-UA" sz="3200" dirty="0" smtClean="0"/>
          </a:p>
          <a:p>
            <a:pPr algn="ctr">
              <a:buFont typeface="Wingdings 2" pitchFamily="18" charset="2"/>
              <a:buNone/>
            </a:pPr>
            <a:r>
              <a:rPr lang="uk-UA" sz="3200" dirty="0" smtClean="0"/>
              <a:t>тим швидше він накопичує новий досвід: пізнавальний, емоційний, соціальний тощо</a:t>
            </a:r>
            <a:endParaRPr lang="ru-RU" sz="3200" dirty="0" smtClean="0"/>
          </a:p>
        </p:txBody>
      </p:sp>
      <p:pic>
        <p:nvPicPr>
          <p:cNvPr id="76802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16563"/>
            <a:ext cx="82423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08912" cy="1512168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Нові правила вступу/прийому</a:t>
            </a:r>
            <a:b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 1-го класу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1 вересня першокласники </a:t>
            </a:r>
            <a:r>
              <a:rPr lang="uk-UA" dirty="0" err="1" smtClean="0"/>
              <a:t>вспупатимуть</a:t>
            </a:r>
            <a:r>
              <a:rPr lang="uk-UA" dirty="0" smtClean="0"/>
              <a:t> до 1-го класу за новим Стандартом початкової освіти</a:t>
            </a:r>
          </a:p>
          <a:p>
            <a:pPr>
              <a:buFont typeface="Wingdings 2" pitchFamily="18" charset="2"/>
              <a:buNone/>
            </a:pPr>
            <a:endParaRPr lang="uk-UA" dirty="0" smtClean="0"/>
          </a:p>
          <a:p>
            <a:r>
              <a:rPr lang="uk-UA" dirty="0" smtClean="0"/>
              <a:t>ніяких тестувань та співбесід //дитину взагалі не треба буде приводити в школу для того, аби подати документи</a:t>
            </a:r>
          </a:p>
          <a:p>
            <a:endParaRPr lang="uk-UA" dirty="0" smtClean="0"/>
          </a:p>
          <a:p>
            <a:r>
              <a:rPr lang="uk-UA" dirty="0" smtClean="0"/>
              <a:t>першочергове право потрапити до школи мають діти, які проживають на закріпленій за нею територією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898900" y="3729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4761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357674" cy="6220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Закони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розвитку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03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b="1" dirty="0" smtClean="0"/>
          </a:p>
          <a:p>
            <a:r>
              <a:rPr lang="uk-UA" b="1" dirty="0"/>
              <a:t>Закономірності психічного </a:t>
            </a:r>
            <a:r>
              <a:rPr lang="uk-UA" b="1" dirty="0" smtClean="0"/>
              <a:t>розвитку</a:t>
            </a:r>
          </a:p>
          <a:p>
            <a:endParaRPr lang="ru-RU" b="1" dirty="0"/>
          </a:p>
          <a:p>
            <a:r>
              <a:rPr lang="uk-UA" b="1" dirty="0" smtClean="0"/>
              <a:t>Особливості нервово-психічного розвитку</a:t>
            </a:r>
          </a:p>
          <a:p>
            <a:endParaRPr lang="uk-UA" b="1" dirty="0" smtClean="0"/>
          </a:p>
          <a:p>
            <a:r>
              <a:rPr lang="uk-UA" b="1" dirty="0" smtClean="0"/>
              <a:t>Критерії вікової періодизації</a:t>
            </a:r>
          </a:p>
          <a:p>
            <a:endParaRPr lang="uk-UA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24073"/>
            <a:ext cx="8121211" cy="3097071"/>
          </a:xfrm>
        </p:spPr>
      </p:pic>
    </p:spTree>
    <p:extLst>
      <p:ext uri="{BB962C8B-B14F-4D97-AF65-F5344CB8AC3E}">
        <p14:creationId xmlns:p14="http://schemas.microsoft.com/office/powerpoint/2010/main" xmlns="" val="334028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402" y="2250230"/>
            <a:ext cx="8258061" cy="2869327"/>
          </a:xfrm>
        </p:spPr>
      </p:pic>
    </p:spTree>
    <p:extLst>
      <p:ext uri="{BB962C8B-B14F-4D97-AF65-F5344CB8AC3E}">
        <p14:creationId xmlns:p14="http://schemas.microsoft.com/office/powerpoint/2010/main" xmlns="" val="2326083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27" y="2204865"/>
            <a:ext cx="8108130" cy="2971836"/>
          </a:xfrm>
        </p:spPr>
      </p:pic>
    </p:spTree>
    <p:extLst>
      <p:ext uri="{BB962C8B-B14F-4D97-AF65-F5344CB8AC3E}">
        <p14:creationId xmlns:p14="http://schemas.microsoft.com/office/powerpoint/2010/main" xmlns="" val="55150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273675" y="515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5780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700"/>
            <a:ext cx="9144000" cy="432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2520280" cy="5040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32656"/>
            <a:ext cx="5112568" cy="6192688"/>
          </a:xfrm>
        </p:spPr>
        <p:txBody>
          <a:bodyPr anchor="ctr">
            <a:noAutofit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Комплекс </a:t>
            </a:r>
            <a:r>
              <a:rPr lang="ru-RU" dirty="0" err="1" smtClean="0"/>
              <a:t>продуктивних</a:t>
            </a:r>
            <a:r>
              <a:rPr lang="ru-RU" dirty="0" smtClean="0"/>
              <a:t> рис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середовищі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Вони не </a:t>
            </a:r>
            <a:r>
              <a:rPr lang="ru-RU" dirty="0" err="1"/>
              <a:t>пов'язані</a:t>
            </a:r>
            <a:r>
              <a:rPr lang="ru-RU" dirty="0"/>
              <a:t> з конкретною предметною </a:t>
            </a:r>
            <a:r>
              <a:rPr lang="ru-RU" dirty="0" smtClean="0"/>
              <a:t>сферою</a:t>
            </a:r>
          </a:p>
        </p:txBody>
      </p:sp>
    </p:spTree>
    <p:extLst>
      <p:ext uri="{BB962C8B-B14F-4D97-AF65-F5344CB8AC3E}">
        <p14:creationId xmlns:p14="http://schemas.microsoft.com/office/powerpoint/2010/main" xmlns="" val="4025479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2880320" cy="5040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4752528" cy="6192688"/>
          </a:xfrm>
        </p:spPr>
        <p:txBody>
          <a:bodyPr anchor="ctr">
            <a:noAutofit/>
          </a:bodyPr>
          <a:lstStyle/>
          <a:p>
            <a:r>
              <a:rPr lang="ru-RU" sz="3200" dirty="0" err="1" smtClean="0"/>
              <a:t>соціальні</a:t>
            </a:r>
            <a:r>
              <a:rPr lang="ru-RU" sz="3200" dirty="0" smtClean="0"/>
              <a:t> </a:t>
            </a:r>
            <a:r>
              <a:rPr lang="ru-RU" sz="3200" dirty="0" err="1"/>
              <a:t>навички</a:t>
            </a:r>
            <a:endParaRPr lang="ru-RU" sz="3200" dirty="0"/>
          </a:p>
          <a:p>
            <a:r>
              <a:rPr lang="ru-RU" sz="3200" dirty="0" err="1" smtClean="0"/>
              <a:t>комунікаційні</a:t>
            </a:r>
            <a:r>
              <a:rPr lang="ru-RU" sz="3200" dirty="0" smtClean="0"/>
              <a:t> </a:t>
            </a:r>
            <a:r>
              <a:rPr lang="ru-RU" sz="3200" dirty="0" err="1"/>
              <a:t>навички</a:t>
            </a:r>
            <a:endParaRPr lang="ru-RU" sz="3200" dirty="0"/>
          </a:p>
          <a:p>
            <a:r>
              <a:rPr lang="ru-RU" sz="3200" dirty="0" smtClean="0"/>
              <a:t>самоконтроль</a:t>
            </a:r>
            <a:endParaRPr lang="ru-RU" sz="3200" dirty="0"/>
          </a:p>
          <a:p>
            <a:r>
              <a:rPr lang="ru-RU" sz="3200" dirty="0" err="1" smtClean="0"/>
              <a:t>позитивне</a:t>
            </a:r>
            <a:r>
              <a:rPr lang="ru-RU" sz="3200" dirty="0" smtClean="0"/>
              <a:t> «</a:t>
            </a:r>
            <a:r>
              <a:rPr lang="ru-RU" sz="3200" dirty="0"/>
              <a:t>Я»</a:t>
            </a:r>
          </a:p>
          <a:p>
            <a:r>
              <a:rPr lang="ru-RU" sz="3200" dirty="0" err="1" smtClean="0"/>
              <a:t>мислення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високого</a:t>
            </a:r>
            <a:r>
              <a:rPr lang="ru-RU" sz="3200" dirty="0" smtClean="0"/>
              <a:t> </a:t>
            </a:r>
            <a:r>
              <a:rPr lang="ru-RU" sz="3200" dirty="0" err="1"/>
              <a:t>рівня</a:t>
            </a:r>
            <a:endParaRPr lang="ru-RU" sz="3200" dirty="0"/>
          </a:p>
          <a:p>
            <a:r>
              <a:rPr lang="ru-RU" sz="3200" dirty="0" err="1" smtClean="0"/>
              <a:t>базові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25303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08312" cy="6192688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НАВИЧКИ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м’які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гнучкі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пружні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тверді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жорсткі</a:t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 err="1" smtClean="0">
                <a:solidFill>
                  <a:schemeClr val="tx2">
                    <a:lumMod val="50000"/>
                  </a:schemeClr>
                </a:solidFill>
              </a:rPr>
              <a:t>спеціалізо-вані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92696"/>
            <a:ext cx="6012160" cy="583264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роботу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досвіду</a:t>
            </a:r>
            <a:r>
              <a:rPr lang="ru-RU" sz="2800" dirty="0" smtClean="0"/>
              <a:t>,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та </a:t>
            </a:r>
            <a:r>
              <a:rPr lang="ru-RU" sz="2800" dirty="0"/>
              <a:t>доведена до </a:t>
            </a:r>
            <a:r>
              <a:rPr lang="ru-RU" sz="2800" dirty="0" smtClean="0"/>
              <a:t>автоматизму</a:t>
            </a:r>
            <a:br>
              <a:rPr lang="ru-RU" sz="2800" dirty="0" smtClean="0"/>
            </a:br>
            <a:r>
              <a:rPr lang="ru-RU" sz="2800" dirty="0" smtClean="0"/>
              <a:t>і </a:t>
            </a:r>
            <a:r>
              <a:rPr lang="ru-RU" sz="2800" dirty="0" err="1"/>
              <a:t>здійснювана</a:t>
            </a:r>
            <a:r>
              <a:rPr lang="ru-RU" sz="2800" dirty="0"/>
              <a:t> на </a:t>
            </a:r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 smtClean="0"/>
              <a:t>підсвідомості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ЖИТТЄВІ </a:t>
            </a:r>
            <a:r>
              <a:rPr lang="ru-RU" sz="2800" dirty="0" err="1" smtClean="0"/>
              <a:t>навички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вдосконалюються</a:t>
            </a:r>
            <a:r>
              <a:rPr lang="ru-RU" sz="2800" dirty="0" smtClean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для </a:t>
            </a:r>
            <a:r>
              <a:rPr lang="ru-RU" sz="2800" dirty="0" err="1"/>
              <a:t>поліпшення</a:t>
            </a:r>
            <a:r>
              <a:rPr lang="ru-RU" sz="2800" dirty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поставлених</a:t>
            </a:r>
            <a:r>
              <a:rPr lang="ru-RU" sz="2800" dirty="0"/>
              <a:t> </a:t>
            </a:r>
            <a:r>
              <a:rPr lang="ru-RU" sz="2800" dirty="0" err="1" smtClean="0"/>
              <a:t>цілей</a:t>
            </a:r>
            <a:endParaRPr lang="ru-RU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7615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endParaRPr lang="ru-RU" dirty="0"/>
          </a:p>
          <a:p>
            <a:r>
              <a:rPr lang="ru-RU" dirty="0" err="1"/>
              <a:t>Сприяють</a:t>
            </a:r>
            <a:r>
              <a:rPr lang="ru-RU" dirty="0"/>
              <a:t> позитивному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членами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універсальну</a:t>
            </a:r>
            <a:r>
              <a:rPr lang="ru-RU" dirty="0"/>
              <a:t> </a:t>
            </a:r>
            <a:r>
              <a:rPr lang="ru-RU" dirty="0" err="1" smtClean="0"/>
              <a:t>цінність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Комунікаційні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endParaRPr lang="ru-RU" dirty="0"/>
          </a:p>
          <a:p>
            <a:r>
              <a:rPr lang="ru-RU" dirty="0" err="1"/>
              <a:t>Використовуються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і в </a:t>
            </a:r>
            <a:r>
              <a:rPr lang="ru-RU" dirty="0" err="1"/>
              <a:t>діловій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усна</a:t>
            </a:r>
            <a:r>
              <a:rPr lang="ru-RU" dirty="0"/>
              <a:t> і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а не </a:t>
            </a:r>
            <a:r>
              <a:rPr lang="ru-RU" dirty="0" err="1"/>
              <a:t>вербальні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 smtClean="0"/>
              <a:t>спілкування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Самоконтроль</a:t>
            </a:r>
            <a:endParaRPr lang="ru-RU" dirty="0"/>
          </a:p>
          <a:p>
            <a:r>
              <a:rPr lang="ru-RU" dirty="0"/>
              <a:t>Самоконтроль є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в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 smtClean="0"/>
              <a:t>цілей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705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SOFT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/>
              <a:t>«Я»</a:t>
            </a:r>
          </a:p>
          <a:p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впевненість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своїх</a:t>
            </a:r>
            <a:r>
              <a:rPr lang="ru-RU" dirty="0"/>
              <a:t> силах, </a:t>
            </a:r>
            <a:r>
              <a:rPr lang="ru-RU" dirty="0" err="1"/>
              <a:t>абсолютні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позитивна </a:t>
            </a:r>
            <a:r>
              <a:rPr lang="ru-RU" dirty="0" err="1"/>
              <a:t>самооцінка</a:t>
            </a:r>
            <a:r>
              <a:rPr lang="ru-RU" dirty="0"/>
              <a:t> і </a:t>
            </a:r>
            <a:r>
              <a:rPr lang="ru-RU" dirty="0" err="1" smtClean="0"/>
              <a:t>гордість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endParaRPr lang="ru-RU" dirty="0"/>
          </a:p>
          <a:p>
            <a:r>
              <a:rPr lang="ru-RU" dirty="0" err="1"/>
              <a:t>Складається</a:t>
            </a:r>
            <a:r>
              <a:rPr lang="ru-RU" dirty="0"/>
              <a:t> з «</a:t>
            </a:r>
            <a:r>
              <a:rPr lang="ru-RU" dirty="0" err="1"/>
              <a:t>вирішення</a:t>
            </a:r>
            <a:r>
              <a:rPr lang="ru-RU" dirty="0"/>
              <a:t> проблем», «критичного </a:t>
            </a:r>
            <a:r>
              <a:rPr lang="ru-RU" dirty="0" err="1"/>
              <a:t>мислення</a:t>
            </a:r>
            <a:r>
              <a:rPr lang="ru-RU" dirty="0"/>
              <a:t>» і «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»,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Базові</a:t>
            </a:r>
            <a:endParaRPr lang="ru-RU" dirty="0"/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себе,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, </a:t>
            </a:r>
            <a:r>
              <a:rPr lang="ru-RU" dirty="0" err="1"/>
              <a:t>рахувати</a:t>
            </a:r>
            <a:r>
              <a:rPr lang="ru-RU" dirty="0"/>
              <a:t>, </a:t>
            </a:r>
            <a:r>
              <a:rPr lang="ru-RU" dirty="0" err="1"/>
              <a:t>писати</a:t>
            </a:r>
            <a:r>
              <a:rPr lang="ru-RU" dirty="0"/>
              <a:t> і вести себе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 smtClean="0"/>
              <a:t>обставин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97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2038384044"/>
              </p:ext>
            </p:extLst>
          </p:nvPr>
        </p:nvGraphicFramePr>
        <p:xfrm>
          <a:off x="179511" y="116629"/>
          <a:ext cx="8856984" cy="660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3"/>
                <a:gridCol w="2808311"/>
              </a:tblGrid>
              <a:tr h="35126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Дорослі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Дитячі</a:t>
                      </a:r>
                      <a:endParaRPr lang="ru-RU" dirty="0"/>
                    </a:p>
                  </a:txBody>
                  <a:tcPr/>
                </a:tc>
              </a:tr>
              <a:tr h="42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трудова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етика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26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позитивне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ставлення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комунікативні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навички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269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управління</a:t>
                      </a:r>
                      <a:r>
                        <a:rPr lang="ru-RU" sz="1800" dirty="0" smtClean="0"/>
                        <a:t> часом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26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вирішення</a:t>
                      </a:r>
                      <a:r>
                        <a:rPr lang="ru-RU" sz="1800" dirty="0" smtClean="0"/>
                        <a:t>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навички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роботи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команді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6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впевненість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собі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спокійно</a:t>
                      </a:r>
                      <a:r>
                        <a:rPr lang="ru-RU" sz="1800" dirty="0" smtClean="0"/>
                        <a:t> і позитивно </a:t>
                      </a:r>
                      <a:r>
                        <a:rPr lang="ru-RU" sz="1800" dirty="0" err="1" smtClean="0"/>
                        <a:t>реагувати</a:t>
                      </a:r>
                      <a:r>
                        <a:rPr lang="ru-RU" sz="1800" dirty="0" smtClean="0"/>
                        <a:t> на </a:t>
                      </a:r>
                      <a:r>
                        <a:rPr lang="ru-RU" sz="1800" dirty="0" err="1" smtClean="0"/>
                        <a:t>ситуацію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сміливість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відкрито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задавати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питання</a:t>
                      </a:r>
                      <a:r>
                        <a:rPr lang="ru-RU" sz="180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приймати</a:t>
                      </a:r>
                      <a:r>
                        <a:rPr lang="ru-RU" sz="1800" dirty="0" smtClean="0"/>
                        <a:t> критику і </a:t>
                      </a:r>
                      <a:r>
                        <a:rPr lang="ru-RU" sz="1800" dirty="0" err="1" smtClean="0"/>
                        <a:t>вчитися</a:t>
                      </a:r>
                      <a:r>
                        <a:rPr lang="ru-RU" sz="1800" dirty="0" smtClean="0"/>
                        <a:t> з </a:t>
                      </a:r>
                      <a:r>
                        <a:rPr lang="ru-RU" sz="1800" dirty="0" err="1" smtClean="0"/>
                        <a:t>її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допомогою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гнучкість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уміння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приймати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зміни</a:t>
                      </a:r>
                      <a:r>
                        <a:rPr lang="ru-RU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працювати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тиском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вміння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контролювати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err="1" smtClean="0"/>
                        <a:t>знімати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стрес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145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Закономірності психічного розвитку</a:t>
            </a:r>
            <a:endParaRPr lang="ru-RU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Нерівномірність</a:t>
            </a:r>
            <a:endParaRPr lang="ru-RU" dirty="0" smtClean="0"/>
          </a:p>
          <a:p>
            <a:r>
              <a:rPr lang="ru-RU" dirty="0" err="1" smtClean="0"/>
              <a:t>Гетерохронність</a:t>
            </a:r>
            <a:endParaRPr lang="ru-RU" dirty="0" smtClean="0"/>
          </a:p>
          <a:p>
            <a:r>
              <a:rPr lang="uk-UA" dirty="0" smtClean="0"/>
              <a:t>Стрибкоподібність</a:t>
            </a:r>
          </a:p>
          <a:p>
            <a:r>
              <a:rPr lang="uk-UA" dirty="0" smtClean="0"/>
              <a:t>Стадіальність</a:t>
            </a:r>
          </a:p>
          <a:p>
            <a:r>
              <a:rPr lang="ru-RU" dirty="0" err="1" smtClean="0"/>
              <a:t>Сензитивність</a:t>
            </a:r>
            <a:endParaRPr lang="ru-RU" dirty="0" smtClean="0"/>
          </a:p>
          <a:p>
            <a:r>
              <a:rPr lang="uk-UA" dirty="0" smtClean="0"/>
              <a:t>Послідовність</a:t>
            </a:r>
          </a:p>
          <a:p>
            <a:r>
              <a:rPr lang="uk-UA" dirty="0" smtClean="0"/>
              <a:t>Нестійкість</a:t>
            </a:r>
          </a:p>
          <a:p>
            <a:r>
              <a:rPr lang="ru-RU" dirty="0" smtClean="0"/>
              <a:t>Кумулятивність (диференціація та інтеграція)</a:t>
            </a:r>
          </a:p>
          <a:p>
            <a:r>
              <a:rPr lang="uk-UA" dirty="0" smtClean="0"/>
              <a:t>Черговість стабільних і кризових періодів</a:t>
            </a: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402145"/>
              </p:ext>
            </p:extLst>
          </p:nvPr>
        </p:nvGraphicFramePr>
        <p:xfrm>
          <a:off x="-36512" y="369332"/>
          <a:ext cx="9180512" cy="6300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932040"/>
              </a:tblGrid>
              <a:tr h="285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Концепція «</a:t>
                      </a: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НУШ»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Базовий компонент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 anchor="ctr"/>
                </a:tc>
              </a:tr>
              <a:tr h="663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Спілкування державною (і рідною у разі відмінності) мовами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Комунікативно-мовленнєва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4341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Спілкування іноземними мовами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Комунікативно-мовленнєва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Математична компетентність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Сенсорно-пізнавальна; математична; шахово-ігрова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663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Основні компетентності у природничих науках і технологіях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Природничо-екологічна; сенсорно-пізнавальна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4341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Інформаційно-цифрова</a:t>
                      </a:r>
                      <a:endParaRPr lang="ru-RU" sz="16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Інформатична; сенсорно-пізнавальна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Уміння вчитися впродовж життя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Сенсорно-пізнавальна; ігрова; особистісно-оцінна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8073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Ініціативність і підприємливість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Соціально-комунікативна; предметно-практична; математична; сенсорно-пізнавальна; особистісно-оцінна; ігрова; комунікативно-мовленнєва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9474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Соціальна та громадянська компетентності</a:t>
                      </a:r>
                      <a:endParaRPr lang="ru-RU" sz="16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Соціально-комунікативна; родинно-побутова; предметно-практична; особистісно-оцінна; ігрова; комунікативно-мовленнєва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Обізнаність та самовираження у сфері культури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Художньо-продуктивна; хореографічна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  <a:tr h="516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Екологічна грамотність та здорове життя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Природничо-екологічна; здоров’я-</a:t>
                      </a:r>
                      <a:r>
                        <a:rPr lang="uk-UA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збережувальна</a:t>
                      </a: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; особистісно-оцінна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87" marR="32687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37322" y="0"/>
            <a:ext cx="3851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Відповідності </a:t>
            </a:r>
            <a:r>
              <a:rPr lang="uk-UA" b="1" dirty="0" err="1"/>
              <a:t>компетентностей</a:t>
            </a:r>
            <a:r>
              <a:rPr lang="uk-UA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5007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628800"/>
            <a:ext cx="8208912" cy="489654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2800" dirty="0" err="1" smtClean="0"/>
              <a:t>Зауваження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висловлювати</a:t>
            </a:r>
            <a:endParaRPr lang="ru-RU" sz="2800" dirty="0" smtClean="0"/>
          </a:p>
          <a:p>
            <a:r>
              <a:rPr lang="ru-RU" sz="2800" dirty="0" smtClean="0"/>
              <a:t>з приводу </a:t>
            </a:r>
            <a:r>
              <a:rPr lang="ru-RU" sz="2800" dirty="0" err="1" smtClean="0"/>
              <a:t>конкретної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, а не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порівнювати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 з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друзями-однолітками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з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досягненнями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діями</a:t>
            </a:r>
            <a:r>
              <a:rPr lang="ru-RU" sz="2800" dirty="0" smtClean="0"/>
              <a:t> ("Як </a:t>
            </a:r>
            <a:r>
              <a:rPr lang="ru-RU" sz="2800" dirty="0" err="1" smtClean="0"/>
              <a:t>гарно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вийшло</a:t>
            </a:r>
            <a:r>
              <a:rPr lang="ru-RU" sz="2800" dirty="0" smtClean="0"/>
              <a:t>,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ліпше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разу". "</a:t>
            </a:r>
            <a:r>
              <a:rPr lang="ru-RU" sz="2800" dirty="0" err="1" smtClean="0"/>
              <a:t>Ти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чемно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поводилася</a:t>
            </a:r>
            <a:r>
              <a:rPr lang="ru-RU" sz="2800" dirty="0" smtClean="0"/>
              <a:t> з подругою, </a:t>
            </a:r>
            <a:r>
              <a:rPr lang="ru-RU" sz="2800" dirty="0" err="1" smtClean="0"/>
              <a:t>мені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неприємно</a:t>
            </a:r>
            <a:r>
              <a:rPr lang="ru-RU" sz="2800" dirty="0" smtClean="0"/>
              <a:t>.")</a:t>
            </a: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5040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Не треба </a:t>
            </a:r>
            <a:r>
              <a:rPr lang="uk-UA" dirty="0" smtClean="0"/>
              <a:t>організовувати змагання між дітьми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dirty="0" smtClean="0"/>
              <a:t>Дошкільники не здатні: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правильно оцінити свої можливості і можливості товаришів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об'єктивно сприйняти перемогу (свою чи товариша)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Змагання формує у дітей негативні риси характеру: заздрість, образливість, підозрілість, невпевненість у собі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Воно створює в дитячому середовищі негативну емоційну напругу, шкодить дружнім стосункам</a:t>
            </a:r>
          </a:p>
        </p:txBody>
      </p:sp>
      <p:sp>
        <p:nvSpPr>
          <p:cNvPr id="70660" name="Rectangle 3"/>
          <p:cNvSpPr>
            <a:spLocks/>
          </p:cNvSpPr>
          <p:nvPr/>
        </p:nvSpPr>
        <p:spPr bwMode="auto">
          <a:xfrm>
            <a:off x="8172450" y="60213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>
                <a:solidFill>
                  <a:schemeClr val="tx1"/>
                </a:solidFill>
              </a:rPr>
              <a:t>Загальні правила для дорослих</a:t>
            </a:r>
            <a:endParaRPr lang="ru-RU" sz="3700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916832"/>
            <a:ext cx="8208912" cy="46085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Не варто ставити дітям у приклад їхнього товариша</a:t>
            </a:r>
          </a:p>
          <a:p>
            <a:r>
              <a:rPr lang="uk-UA" sz="2800" dirty="0" smtClean="0"/>
              <a:t>Слід всіляко підтримувати прагнення змагатися з самим собою, "плекати дух" самовдосконалення через наполегливість</a:t>
            </a:r>
          </a:p>
          <a:p>
            <a:r>
              <a:rPr lang="uk-UA" sz="2800" dirty="0" smtClean="0"/>
              <a:t>Дитину бажано хвалити, підтримувати, заохочувати за виявлені зусилля, бажання, прагнення, а не лише за результат</a:t>
            </a:r>
          </a:p>
        </p:txBody>
      </p:sp>
      <p:sp>
        <p:nvSpPr>
          <p:cNvPr id="71684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Дорослий має терпляче ставитися до помилок дитини</a:t>
            </a:r>
          </a:p>
          <a:p>
            <a:r>
              <a:rPr lang="uk-UA" sz="2800" dirty="0" smtClean="0"/>
              <a:t>Жодних докорів чи невдоволення, а лише чітка впевненість у тому, що дитина зможе, зуміє, переможе</a:t>
            </a:r>
          </a:p>
          <a:p>
            <a:r>
              <a:rPr lang="uk-UA" sz="2800" dirty="0" smtClean="0"/>
              <a:t>Слід прагнути, щоб дитина переживала почуття успіху, що й сприяє самоствердженню, впевненості у собі, зміцнює почуття власної гідності</a:t>
            </a:r>
          </a:p>
        </p:txBody>
      </p:sp>
      <p:sp>
        <p:nvSpPr>
          <p:cNvPr id="72708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08912" cy="10849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Загальні правила для дорослих</a:t>
            </a: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r>
              <a:rPr lang="uk-UA" dirty="0" smtClean="0"/>
              <a:t>дитина поводиться так, як себе усвідомлює, як про себе думає</a:t>
            </a:r>
          </a:p>
          <a:p>
            <a:r>
              <a:rPr lang="uk-UA" dirty="0" smtClean="0"/>
              <a:t>а думає те, що говорять про неї дорослі.</a:t>
            </a:r>
            <a:endParaRPr lang="ru-RU" dirty="0" smtClean="0"/>
          </a:p>
        </p:txBody>
      </p:sp>
      <p:sp>
        <p:nvSpPr>
          <p:cNvPr id="73732" name="Rectangle 3"/>
          <p:cNvSpPr>
            <a:spLocks/>
          </p:cNvSpPr>
          <p:nvPr/>
        </p:nvSpPr>
        <p:spPr bwMode="auto">
          <a:xfrm>
            <a:off x="8064500" y="5805488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Нижний колонтитул 3"/>
          <p:cNvSpPr txBox="1">
            <a:spLocks/>
          </p:cNvSpPr>
          <p:nvPr/>
        </p:nvSpPr>
        <p:spPr bwMode="auto">
          <a:xfrm>
            <a:off x="5364088" y="4810220"/>
            <a:ext cx="3311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epsiholog.mcfr.ua</a:t>
            </a:r>
            <a:endParaRPr lang="uk-UA" sz="2400" b="1" dirty="0" smtClean="0">
              <a:solidFill>
                <a:schemeClr val="tx2"/>
              </a:solidFill>
              <a:cs typeface="Arial" charset="0"/>
            </a:endParaRPr>
          </a:p>
          <a:p>
            <a:pPr algn="ctr"/>
            <a:endParaRPr lang="uk-UA" sz="2400" b="1" dirty="0" smtClean="0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en-US" sz="2400" b="1" dirty="0" err="1">
                <a:solidFill>
                  <a:schemeClr val="tx2"/>
                </a:solidFill>
                <a:cs typeface="Arial" charset="0"/>
              </a:rPr>
              <a:t>psyholog</a:t>
            </a:r>
            <a:r>
              <a:rPr lang="ru-RU" sz="2400" b="1" dirty="0">
                <a:solidFill>
                  <a:schemeClr val="tx2"/>
                </a:solidFill>
                <a:cs typeface="Arial" charset="0"/>
              </a:rPr>
              <a:t>@mcfr.ua</a:t>
            </a:r>
          </a:p>
        </p:txBody>
      </p:sp>
      <p:sp>
        <p:nvSpPr>
          <p:cNvPr id="62468" name="Нижний колонтитул 3"/>
          <p:cNvSpPr txBox="1">
            <a:spLocks/>
          </p:cNvSpPr>
          <p:nvPr/>
        </p:nvSpPr>
        <p:spPr bwMode="auto">
          <a:xfrm>
            <a:off x="5436096" y="633508"/>
            <a:ext cx="3311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Практичний</a:t>
            </a:r>
            <a:r>
              <a:rPr lang="uk-U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журнал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для </a:t>
            </a:r>
            <a:r>
              <a:rPr lang="uk-U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практичного психолога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 descr="X:\3_Макеты\1_Реклама на утверждение внутренняя\ПП_Дитсадок\2018\03\1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86" y="908720"/>
            <a:ext cx="4299235" cy="55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737" y="548681"/>
            <a:ext cx="2532087" cy="1584176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500" b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Цифрове видавництво</a:t>
            </a:r>
            <a:r>
              <a:rPr lang="en-US" sz="2500" b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 MCFR</a:t>
            </a:r>
            <a:endParaRPr lang="ru-RU" sz="2500" b="1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3731" name="Заголовок 1"/>
          <p:cNvSpPr>
            <a:spLocks noGrp="1"/>
          </p:cNvSpPr>
          <p:nvPr>
            <p:ph sz="quarter" idx="4294967295"/>
          </p:nvPr>
        </p:nvSpPr>
        <p:spPr>
          <a:xfrm>
            <a:off x="467544" y="3717032"/>
            <a:ext cx="3571056" cy="278219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uk-UA" sz="2400" b="1" dirty="0" smtClean="0">
                <a:cs typeface="Arial" charset="0"/>
              </a:rPr>
              <a:t>800 212 012</a:t>
            </a:r>
            <a:br>
              <a:rPr lang="uk-UA" sz="2400" b="1" dirty="0" smtClean="0">
                <a:cs typeface="Arial" charset="0"/>
              </a:rPr>
            </a:br>
            <a:r>
              <a:rPr lang="uk-UA" sz="2400" dirty="0" smtClean="0">
                <a:cs typeface="Arial" charset="0"/>
              </a:rPr>
              <a:t>(усі дзвінки безплатні)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Arial" charset="0"/>
                <a:hlinkClick r:id="rId2"/>
              </a:rPr>
              <a:t>peredplata@mcfr.ua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shop.mcfr.ua</a:t>
            </a:r>
            <a:endParaRPr lang="ru-RU" sz="24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742"/>
            <a:ext cx="63722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Заголовок 1"/>
          <p:cNvSpPr>
            <a:spLocks/>
          </p:cNvSpPr>
          <p:nvPr/>
        </p:nvSpPr>
        <p:spPr bwMode="auto">
          <a:xfrm>
            <a:off x="4427984" y="3789040"/>
            <a:ext cx="4248472" cy="27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pedrada.com.ua</a:t>
            </a:r>
            <a:endParaRPr lang="uk-UA" sz="2800" b="1" dirty="0">
              <a:latin typeface="Times New Roman" pitchFamily="18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endParaRPr lang="uk-UA" sz="2800" b="1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dirty="0">
                <a:latin typeface="Times New Roman" pitchFamily="18" charset="0"/>
                <a:cs typeface="Arial" charset="0"/>
              </a:rPr>
              <a:t>ТОВ «МЦФЕР-Україна»</a:t>
            </a:r>
          </a:p>
          <a:p>
            <a:pPr>
              <a:spcBef>
                <a:spcPct val="20000"/>
              </a:spcBef>
              <a:buClr>
                <a:srgbClr val="2B65AD"/>
              </a:buClr>
              <a:buSzPct val="65000"/>
              <a:buFont typeface="Wingdings 2" pitchFamily="18" charset="2"/>
              <a:buNone/>
            </a:pPr>
            <a:r>
              <a:rPr lang="uk-UA" sz="2400" dirty="0">
                <a:latin typeface="Times New Roman" pitchFamily="18" charset="0"/>
                <a:cs typeface="Arial" charset="0"/>
              </a:rPr>
              <a:t>вул. Євгена Сверстюка, 11-А,</a:t>
            </a:r>
            <a:br>
              <a:rPr lang="uk-UA" sz="2400" dirty="0">
                <a:latin typeface="Times New Roman" pitchFamily="18" charset="0"/>
                <a:cs typeface="Arial" charset="0"/>
              </a:rPr>
            </a:br>
            <a:r>
              <a:rPr lang="uk-UA" sz="2400" dirty="0">
                <a:latin typeface="Times New Roman" pitchFamily="18" charset="0"/>
                <a:cs typeface="Arial" charset="0"/>
              </a:rPr>
              <a:t>а/с 170, Київ, 02660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4088436" cy="11430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Segoe Script" panose="020B0504020000000003" pitchFamily="34" charset="0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7" y="2060848"/>
            <a:ext cx="5472609" cy="3508977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Чи потрібні?</a:t>
            </a:r>
          </a:p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Для чого?</a:t>
            </a:r>
          </a:p>
          <a:p>
            <a:pPr algn="ctr"/>
            <a:r>
              <a:rPr lang="uk-UA" sz="4400" dirty="0" smtClean="0">
                <a:latin typeface="Mistral" panose="03090702030407020403" pitchFamily="66" charset="0"/>
              </a:rPr>
              <a:t>Коли?</a:t>
            </a:r>
            <a:endParaRPr lang="ru-RU" sz="4400" dirty="0">
              <a:latin typeface="Mistral" panose="03090702030407020403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620688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37112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istral" panose="03090702030407020403" pitchFamily="66" charset="0"/>
                <a:cs typeface="AngsanaUPC" panose="02020603050405020304" pitchFamily="18" charset="-34"/>
              </a:rPr>
              <a:t>Прописи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istral" panose="03090702030407020403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74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1368152" cy="6192688"/>
          </a:xfrm>
        </p:spPr>
        <p:txBody>
          <a:bodyPr vert="vert270" anchor="ctr">
            <a:normAutofit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Функціональна готовність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692696"/>
            <a:ext cx="6336704" cy="58326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ступінь зрілості провідних систем організму дитини та організму в цілому,</a:t>
            </a:r>
            <a:br>
              <a:rPr lang="uk-UA" sz="3600" dirty="0" smtClean="0">
                <a:latin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</a:rPr>
              <a:t>який під час навчального навантаження в школі запобігає: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перенапруженню у функціонуванні організму,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розвитку втоми</a:t>
            </a:r>
          </a:p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погіршення стану здоров’я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256" y="692696"/>
            <a:ext cx="1800200" cy="5832648"/>
          </a:xfrm>
        </p:spPr>
        <p:txBody>
          <a:bodyPr vert="vert" anchor="ctr">
            <a:normAutofit/>
          </a:bodyPr>
          <a:lstStyle/>
          <a:p>
            <a:pPr algn="ctr" eaLnBrk="1" hangingPunct="1"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Функціональна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не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готовність:</a:t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приховані ризики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6408712" cy="6192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uk-UA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dirty="0" err="1" smtClean="0">
                <a:latin typeface="Times New Roman" pitchFamily="18" charset="0"/>
              </a:rPr>
              <a:t>морфо</a:t>
            </a:r>
            <a:r>
              <a:rPr lang="uk-UA" sz="3600" dirty="0" smtClean="0">
                <a:latin typeface="Times New Roman" pitchFamily="18" charset="0"/>
              </a:rPr>
              <a:t>-функціональне дозрівання мозкових структур на тлі різкої зміни соціальних ролей та умов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dirty="0" smtClean="0">
                <a:latin typeface="Times New Roman" pitchFamily="18" charset="0"/>
              </a:rPr>
              <a:t>інтелектуальне та емоційне навантаження на тлі статичної діяльності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3456384" cy="61926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Вплив статичної діяльності на шестирічного першокласника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692696"/>
            <a:ext cx="4896544" cy="5831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Порушення рухомості нервових процесів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Зниження рівня насичення киснем артеріальної крові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Зростання тривалості відновлювального періоду вегетативних функцій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latin typeface="Times New Roman" pitchFamily="18" charset="0"/>
              </a:rPr>
              <a:t>Зрушення процесів росту та тканинного диференціювання структурних елементів хребта через зміни метаболізму хрящової тканини</a:t>
            </a: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7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b="1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вікової періодизації</a:t>
            </a:r>
            <a:endParaRPr lang="ru-RU" b="1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idx="1"/>
          </p:nvPr>
        </p:nvSpPr>
        <p:spPr>
          <a:xfrm>
            <a:off x="467544" y="2852935"/>
            <a:ext cx="8219256" cy="3672409"/>
          </a:xfrm>
        </p:spPr>
        <p:txBody>
          <a:bodyPr/>
          <a:lstStyle/>
          <a:p>
            <a:r>
              <a:rPr lang="uk-UA" dirty="0" smtClean="0"/>
              <a:t>ПРОТИРІЧЧЯ ВІКУ</a:t>
            </a:r>
          </a:p>
          <a:p>
            <a:r>
              <a:rPr lang="uk-UA" dirty="0" smtClean="0"/>
              <a:t>СОЦІАЛЬНА СИТУАЦІЯ РОЗВИТКУ</a:t>
            </a:r>
          </a:p>
          <a:p>
            <a:r>
              <a:rPr lang="uk-UA" dirty="0" smtClean="0"/>
              <a:t>ПРОВІДНА ДІЯЛЬНІСТЬ</a:t>
            </a:r>
          </a:p>
          <a:p>
            <a:r>
              <a:rPr lang="uk-UA" dirty="0" smtClean="0"/>
              <a:t>НОВОУТВОРЕННЯ</a:t>
            </a:r>
          </a:p>
          <a:p>
            <a:r>
              <a:rPr lang="uk-UA" dirty="0" smtClean="0"/>
              <a:t>ПОКАЗНИКИ КРИЗИ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 anchor="ctr">
            <a:noAutofit/>
          </a:bodyPr>
          <a:lstStyle/>
          <a:p>
            <a:pPr algn="ctr"/>
            <a:r>
              <a:rPr lang="uk-UA" sz="18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Критеріальні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характеристики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153064"/>
              </p:ext>
            </p:extLst>
          </p:nvPr>
        </p:nvGraphicFramePr>
        <p:xfrm>
          <a:off x="467544" y="692696"/>
          <a:ext cx="8280920" cy="59432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5838"/>
                <a:gridCol w="1562461"/>
                <a:gridCol w="1890133"/>
                <a:gridCol w="1152128"/>
                <a:gridCol w="1872208"/>
                <a:gridCol w="1368152"/>
              </a:tblGrid>
              <a:tr h="545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Вік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Протиріччя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Соціальна ситуація розвитку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Провідна діяльність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Новоутворення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Криза 7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років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</a:tr>
              <a:tr h="532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3-7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—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зразок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для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потреба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бути таким, як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робити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так, як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робить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він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потреба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бути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фізично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незалежною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самостійною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ще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обмежені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можливості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аби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задовольнити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ці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потреби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Дт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— </a:t>
                      </a: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Др</a:t>
                      </a: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Дитина виходить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 межі своєї родини і встановлює зв’язок зі світом дорослих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людей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Дорослий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для дитини —носій суспільних функцій у системі взаємин з іншими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людьми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Виникають дитячі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об’єднання, у яких дитина навчається соціальних форм поведінки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Самодіяльна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творча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сюжетно-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рольова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гра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 vert="vert27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Символічна функція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уява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Децентрація мислення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Формування внутрішніх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етичних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інстанцій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Підпорядкованість мотивів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— в ієрархії мотивів на перший план виступають мотиви морального 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змісту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Довільна поведінка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Усвідомлення внутрішнього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Втрата дитячої 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безпосередності, наївності на основі узагальнення та диференціювання переживань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uk-UA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Феномен «</a:t>
                      </a:r>
                      <a:r>
                        <a:rPr lang="uk-U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гіркої цукерки»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Myriad Pro"/>
                      </a:endParaRPr>
                    </a:p>
                  </a:txBody>
                  <a:tcPr marL="54922" marR="549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976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1440</TotalTime>
  <Words>1640</Words>
  <Application>Microsoft Office PowerPoint</Application>
  <PresentationFormat>Экран (4:3)</PresentationFormat>
  <Paragraphs>313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Остин</vt:lpstr>
      <vt:lpstr>Слайд 1</vt:lpstr>
      <vt:lpstr>Слайд 2</vt:lpstr>
      <vt:lpstr>Закони розвитку</vt:lpstr>
      <vt:lpstr>Закономірності психічного розвитку</vt:lpstr>
      <vt:lpstr>Функціональна готовність</vt:lpstr>
      <vt:lpstr>Функціональна неготовність: приховані ризики</vt:lpstr>
      <vt:lpstr>Вплив статичної діяльності на шестирічного першокласника</vt:lpstr>
      <vt:lpstr>Критерії вікової періодизації</vt:lpstr>
      <vt:lpstr>Критеріальні характеристики</vt:lpstr>
      <vt:lpstr>Старший дошкільний вік</vt:lpstr>
      <vt:lpstr>УЯВА — центральне новоутворення пізнавальної сфери </vt:lpstr>
      <vt:lpstr>Уява</vt:lpstr>
      <vt:lpstr>Поєднання уяви і мовлення</vt:lpstr>
      <vt:lpstr>Значення розвитку уяви та завдання дорослого</vt:lpstr>
      <vt:lpstr>Децентрація мислення</vt:lpstr>
      <vt:lpstr>Символічна функція мислення</vt:lpstr>
      <vt:lpstr>Запитання пізнавального характеру</vt:lpstr>
      <vt:lpstr>Довільна поведінка — особистісне новоутворення</vt:lpstr>
      <vt:lpstr>Довільна поведінка</vt:lpstr>
      <vt:lpstr>Формування самооцінки</vt:lpstr>
      <vt:lpstr>Самооцінка завищена</vt:lpstr>
      <vt:lpstr>Формування самооцінки</vt:lpstr>
      <vt:lpstr>Мовлення дорослого</vt:lpstr>
      <vt:lpstr>Психологічний супровід і місце дорослого поруч з дитиною</vt:lpstr>
      <vt:lpstr>Потреба розвитку</vt:lpstr>
      <vt:lpstr>Спілкування дорослого з дитиною</vt:lpstr>
      <vt:lpstr>Механізм емоційного заохочення</vt:lpstr>
      <vt:lpstr>Нові правила вступу/прийому до 1-го класу</vt:lpstr>
      <vt:lpstr>Слайд 29</vt:lpstr>
      <vt:lpstr>Слайд 30</vt:lpstr>
      <vt:lpstr>Слайд 31</vt:lpstr>
      <vt:lpstr>Слайд 32</vt:lpstr>
      <vt:lpstr>Слайд 33</vt:lpstr>
      <vt:lpstr>SOFT SKILLS</vt:lpstr>
      <vt:lpstr>SOFT SKILLS</vt:lpstr>
      <vt:lpstr>НАВИЧКИ  м’які гнучкі пружні  тверді жорсткі спеціалізо-вані</vt:lpstr>
      <vt:lpstr>SOFT SKILLS</vt:lpstr>
      <vt:lpstr>SOFT SKILLS</vt:lpstr>
      <vt:lpstr>Слайд 39</vt:lpstr>
      <vt:lpstr>Слайд 40</vt:lpstr>
      <vt:lpstr>Загальні правила для дорослих</vt:lpstr>
      <vt:lpstr>Загальні правила для дорослих</vt:lpstr>
      <vt:lpstr>Загальні правила для дорослих</vt:lpstr>
      <vt:lpstr>Загальні правила для дорослих</vt:lpstr>
      <vt:lpstr>Загальні правила для дорослих</vt:lpstr>
      <vt:lpstr>Слайд 46</vt:lpstr>
      <vt:lpstr>Цифрове видавництво MCFR</vt:lpstr>
      <vt:lpstr>Прописи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Гурковская Татьяна</dc:creator>
  <cp:lastModifiedBy>Metodist</cp:lastModifiedBy>
  <cp:revision>60</cp:revision>
  <cp:lastPrinted>2018-03-20T17:01:50Z</cp:lastPrinted>
  <dcterms:created xsi:type="dcterms:W3CDTF">2013-05-13T07:47:50Z</dcterms:created>
  <dcterms:modified xsi:type="dcterms:W3CDTF">2018-08-30T10:41:56Z</dcterms:modified>
</cp:coreProperties>
</file>