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49BB02B-08EE-4E3A-A918-35C7F304EC3B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D4FAA38-7A37-43F2-872B-9BFDEA4F16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B02B-08EE-4E3A-A918-35C7F304EC3B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AA38-7A37-43F2-872B-9BFDEA4F16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B02B-08EE-4E3A-A918-35C7F304EC3B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AA38-7A37-43F2-872B-9BFDEA4F16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B02B-08EE-4E3A-A918-35C7F304EC3B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AA38-7A37-43F2-872B-9BFDEA4F16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B02B-08EE-4E3A-A918-35C7F304EC3B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AA38-7A37-43F2-872B-9BFDEA4F16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B02B-08EE-4E3A-A918-35C7F304EC3B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AA38-7A37-43F2-872B-9BFDEA4F165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B02B-08EE-4E3A-A918-35C7F304EC3B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AA38-7A37-43F2-872B-9BFDEA4F165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B02B-08EE-4E3A-A918-35C7F304EC3B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AA38-7A37-43F2-872B-9BFDEA4F16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B02B-08EE-4E3A-A918-35C7F304EC3B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AA38-7A37-43F2-872B-9BFDEA4F16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49BB02B-08EE-4E3A-A918-35C7F304EC3B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D4FAA38-7A37-43F2-872B-9BFDEA4F16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49BB02B-08EE-4E3A-A918-35C7F304EC3B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D4FAA38-7A37-43F2-872B-9BFDEA4F16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49BB02B-08EE-4E3A-A918-35C7F304EC3B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D4FAA38-7A37-43F2-872B-9BFDEA4F165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pedrada.com.ua/article/2361-metodi-navchanny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058001"/>
          </a:xfrm>
        </p:spPr>
        <p:txBody>
          <a:bodyPr/>
          <a:lstStyle/>
          <a:p>
            <a:r>
              <a:rPr lang="uk-UA" dirty="0" smtClean="0"/>
              <a:t>Методи навчання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3284984"/>
            <a:ext cx="5712179" cy="1975638"/>
          </a:xfrm>
        </p:spPr>
        <p:txBody>
          <a:bodyPr/>
          <a:lstStyle/>
          <a:p>
            <a:r>
              <a:rPr lang="uk-UA" dirty="0"/>
              <a:t>в</a:t>
            </a:r>
            <a:r>
              <a:rPr lang="uk-UA" dirty="0" smtClean="0"/>
              <a:t>изначення</a:t>
            </a:r>
          </a:p>
          <a:p>
            <a:r>
              <a:rPr lang="uk-UA" dirty="0" smtClean="0"/>
              <a:t>класифікація</a:t>
            </a:r>
          </a:p>
          <a:p>
            <a:r>
              <a:rPr lang="uk-UA" dirty="0" smtClean="0"/>
              <a:t>приклади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693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Методи навчання у </a:t>
            </a:r>
            <a:r>
              <a:rPr lang="uk-UA" b="1" dirty="0" smtClean="0"/>
              <a:t>школі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Під час вибору методів навчання у школі враховуйте дидактичні принципи:</a:t>
            </a:r>
          </a:p>
          <a:p>
            <a:pPr lvl="0"/>
            <a:r>
              <a:rPr lang="uk-UA" dirty="0"/>
              <a:t>навчайте учнів поступово і, водночас, систематично </a:t>
            </a:r>
          </a:p>
          <a:p>
            <a:pPr lvl="0"/>
            <a:r>
              <a:rPr lang="uk-UA" dirty="0"/>
              <a:t>подавайте їм навчальний матеріал доступно та наочно </a:t>
            </a:r>
          </a:p>
          <a:p>
            <a:pPr lvl="0"/>
            <a:r>
              <a:rPr lang="uk-UA" dirty="0"/>
              <a:t>дбайте, щоб вони були активними, виявляли самостійність і засвоювали інформацію свідомо.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79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/>
              <a:t>Методи навчання </a:t>
            </a: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в </a:t>
            </a:r>
            <a:r>
              <a:rPr lang="uk-UA" sz="3600" b="1" dirty="0"/>
              <a:t>початковій </a:t>
            </a:r>
            <a:r>
              <a:rPr lang="uk-UA" sz="3600" b="1" dirty="0" smtClean="0"/>
              <a:t>школі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Проведіть із учнями початкової школи такі види занять:</a:t>
            </a:r>
          </a:p>
          <a:p>
            <a:pPr lvl="0"/>
            <a:r>
              <a:rPr lang="uk-UA" dirty="0"/>
              <a:t>уроки-мандрівки</a:t>
            </a:r>
          </a:p>
          <a:p>
            <a:pPr lvl="0"/>
            <a:r>
              <a:rPr lang="uk-UA" dirty="0"/>
              <a:t>віршовані (римовані) уроки</a:t>
            </a:r>
          </a:p>
          <a:p>
            <a:pPr lvl="0"/>
            <a:r>
              <a:rPr lang="uk-UA" dirty="0"/>
              <a:t>інтегровані уроки</a:t>
            </a:r>
          </a:p>
          <a:p>
            <a:pPr lvl="0"/>
            <a:r>
              <a:rPr lang="uk-UA" dirty="0"/>
              <a:t>уроки-</a:t>
            </a:r>
            <a:r>
              <a:rPr lang="uk-UA" dirty="0" err="1"/>
              <a:t>теле</a:t>
            </a:r>
            <a:r>
              <a:rPr lang="uk-UA" dirty="0"/>
              <a:t>- та радіопередачі</a:t>
            </a:r>
          </a:p>
          <a:p>
            <a:pPr lvl="0"/>
            <a:r>
              <a:rPr lang="uk-UA" dirty="0"/>
              <a:t>уроки-дискусії</a:t>
            </a:r>
          </a:p>
          <a:p>
            <a:pPr lvl="0"/>
            <a:r>
              <a:rPr lang="uk-UA" dirty="0"/>
              <a:t>уроки-змагання</a:t>
            </a:r>
          </a:p>
          <a:p>
            <a:pPr lvl="0"/>
            <a:r>
              <a:rPr lang="uk-UA" dirty="0"/>
              <a:t>уроки-дослідження</a:t>
            </a:r>
          </a:p>
          <a:p>
            <a:pPr lvl="0"/>
            <a:r>
              <a:rPr lang="uk-UA" dirty="0"/>
              <a:t>уроки-сюжетні замальовки.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535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/>
              <a:t>Методи навчання </a:t>
            </a: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в </a:t>
            </a:r>
            <a:r>
              <a:rPr lang="uk-UA" sz="3600" b="1" dirty="0"/>
              <a:t>початковій </a:t>
            </a:r>
            <a:r>
              <a:rPr lang="uk-UA" sz="3600" b="1" dirty="0" smtClean="0"/>
              <a:t>школі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Серед нетрадиційних форм і методів роботи із молодшими школярами зверніть увагу на такі:</a:t>
            </a:r>
          </a:p>
          <a:p>
            <a:pPr lvl="0"/>
            <a:r>
              <a:rPr lang="uk-UA" dirty="0"/>
              <a:t>урок як інтелектуальна гра «Що? Де? Коли?»</a:t>
            </a:r>
          </a:p>
          <a:p>
            <a:pPr lvl="0"/>
            <a:r>
              <a:rPr lang="uk-UA" dirty="0"/>
              <a:t>урок як «Клуб веселих і кмітливих»</a:t>
            </a:r>
          </a:p>
          <a:p>
            <a:pPr lvl="0"/>
            <a:r>
              <a:rPr lang="uk-UA" dirty="0"/>
              <a:t>урок із використанням «мозкового штурму»</a:t>
            </a:r>
          </a:p>
          <a:p>
            <a:pPr lvl="0"/>
            <a:r>
              <a:rPr lang="uk-UA" dirty="0"/>
              <a:t>урок-вікторину</a:t>
            </a:r>
          </a:p>
          <a:p>
            <a:pPr lvl="0"/>
            <a:r>
              <a:rPr lang="uk-UA" dirty="0"/>
              <a:t>урок-аукціон</a:t>
            </a:r>
          </a:p>
          <a:p>
            <a:pPr lvl="0"/>
            <a:r>
              <a:rPr lang="uk-UA" dirty="0"/>
              <a:t>урок-екскурсію</a:t>
            </a:r>
          </a:p>
          <a:p>
            <a:pPr lvl="0"/>
            <a:r>
              <a:rPr lang="uk-UA" dirty="0"/>
              <a:t>урок-спостереження тощо.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12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romaniuk\Desktop\pedrada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073" y="3457941"/>
            <a:ext cx="6267624" cy="139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916832"/>
            <a:ext cx="6637352" cy="3806237"/>
          </a:xfrm>
        </p:spPr>
        <p:txBody>
          <a:bodyPr/>
          <a:lstStyle/>
          <a:p>
            <a:r>
              <a:rPr lang="uk-UA" dirty="0" smtClean="0"/>
              <a:t>Детальніше – у статті «</a:t>
            </a:r>
            <a:r>
              <a:rPr lang="uk-UA" dirty="0" smtClean="0">
                <a:hlinkClick r:id="rId2"/>
              </a:rPr>
              <a:t>Методи навчання</a:t>
            </a:r>
            <a:r>
              <a:rPr lang="uk-UA" dirty="0" smtClean="0"/>
              <a:t>» на порталі «Педрада»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436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Що таке «метод навчання»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/>
              <a:t>Метод навчання</a:t>
            </a:r>
            <a:r>
              <a:rPr lang="uk-UA" dirty="0"/>
              <a:t> — це взаємопов’язана діяльність педагога й учнів, яка спрямована на засвоєння учнями системи знань, набуття умінь і навичок, їх виховання та загальний </a:t>
            </a:r>
            <a:r>
              <a:rPr lang="uk-UA" dirty="0" smtClean="0"/>
              <a:t>розвиток.</a:t>
            </a:r>
          </a:p>
          <a:p>
            <a:r>
              <a:rPr lang="uk-UA" dirty="0" smtClean="0"/>
              <a:t>Кожен </a:t>
            </a:r>
            <a:r>
              <a:rPr lang="uk-UA" dirty="0"/>
              <a:t>метод у  конкретних обставинах реалізується за допомогою поєднання кількох </a:t>
            </a:r>
            <a:r>
              <a:rPr lang="uk-UA" b="1" dirty="0"/>
              <a:t>прийомів</a:t>
            </a:r>
            <a:r>
              <a:rPr lang="uk-UA" dirty="0"/>
              <a:t> – структурно-функціональних складових методів навчання як певної системи.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942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65245" cy="360040"/>
          </a:xfrm>
        </p:spPr>
        <p:txBody>
          <a:bodyPr>
            <a:normAutofit fontScale="90000"/>
          </a:bodyPr>
          <a:lstStyle/>
          <a:p>
            <a:r>
              <a:rPr lang="uk-UA" sz="2000" b="1" dirty="0" smtClean="0"/>
              <a:t>Класифікація </a:t>
            </a:r>
            <a:r>
              <a:rPr lang="uk-UA" sz="2000" b="1" dirty="0"/>
              <a:t>методів </a:t>
            </a:r>
            <a:r>
              <a:rPr lang="uk-UA" sz="2000" b="1" dirty="0" smtClean="0"/>
              <a:t>навчання </a:t>
            </a:r>
            <a:br>
              <a:rPr lang="uk-UA" sz="2000" b="1" dirty="0" smtClean="0"/>
            </a:br>
            <a:r>
              <a:rPr lang="uk-UA" sz="2000" b="1" dirty="0" smtClean="0"/>
              <a:t>за Юрієм </a:t>
            </a:r>
            <a:r>
              <a:rPr lang="uk-UA" sz="2000" b="1" dirty="0" err="1" smtClean="0"/>
              <a:t>Бабанським</a:t>
            </a:r>
            <a:endParaRPr lang="uk-UA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330583"/>
              </p:ext>
            </p:extLst>
          </p:nvPr>
        </p:nvGraphicFramePr>
        <p:xfrm>
          <a:off x="539552" y="1268760"/>
          <a:ext cx="8136906" cy="5400600"/>
        </p:xfrm>
        <a:graphic>
          <a:graphicData uri="http://schemas.openxmlformats.org/drawingml/2006/table">
            <a:tbl>
              <a:tblPr firstCol="1" bandRow="1">
                <a:tableStyleId>{6E25E649-3F16-4E02-A733-19D2CDBF48F0}</a:tableStyleId>
              </a:tblPr>
              <a:tblGrid>
                <a:gridCol w="1240535"/>
                <a:gridCol w="919706"/>
                <a:gridCol w="1512168"/>
                <a:gridCol w="4464497"/>
              </a:tblGrid>
              <a:tr h="64807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Методи організації та здійснення навчально-пізнавальної діяльності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І підгрупа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За джерелом інформації</a:t>
                      </a:r>
                      <a:endParaRPr lang="uk-U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 dirty="0">
                          <a:effectLst/>
                        </a:rPr>
                        <a:t>словесні: розповідь, пояснення, бесіда, лекція, інструктаж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 dirty="0">
                          <a:effectLst/>
                        </a:rPr>
                        <a:t>наочні: ілюстрація, демонстрація, самостійне спостереження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 dirty="0">
                          <a:effectLst/>
                        </a:rPr>
                        <a:t>практичні: досліди, вправи, практичні роботи, лабораторні роботи, графічні роботи</a:t>
                      </a:r>
                      <a:endParaRPr lang="uk-UA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455" marR="37455" marT="0" marB="0"/>
                </a:tc>
              </a:tr>
              <a:tr h="6343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 підгрупа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 логікою передачі і сприймання навчальної інформації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індуктивні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дедуктивні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аналітичні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синтетичні</a:t>
                      </a:r>
                      <a:endParaRPr lang="uk-UA" sz="1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455" marR="37455" marT="0" marB="0"/>
                </a:tc>
              </a:tr>
              <a:tr h="47579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ІІІ підгрупа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 ступенем самостійності мислення школярів при засвоєнні знань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репродуктивні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проблемно-пошукові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дослідницькі</a:t>
                      </a:r>
                      <a:endParaRPr lang="uk-UA" sz="1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455" marR="37455" marT="0" marB="0"/>
                </a:tc>
              </a:tr>
              <a:tr h="618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</a:t>
                      </a:r>
                      <a:r>
                        <a:rPr lang="en-US" sz="1000">
                          <a:effectLst/>
                        </a:rPr>
                        <a:t>V </a:t>
                      </a:r>
                      <a:r>
                        <a:rPr lang="uk-UA" sz="1000">
                          <a:effectLst/>
                        </a:rPr>
                        <a:t>підгрупа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 ступенем керування учінням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 dirty="0">
                          <a:effectLst/>
                        </a:rPr>
                        <a:t>навчальна робота під керівництвом учителя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 dirty="0">
                          <a:effectLst/>
                        </a:rPr>
                        <a:t>самостійна робота з книгою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 dirty="0">
                          <a:effectLst/>
                        </a:rPr>
                        <a:t>письмова робота, лабораторна робота, виконання трудових завдань</a:t>
                      </a:r>
                      <a:endParaRPr lang="uk-UA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455" marR="37455" marT="0" marB="0"/>
                </a:tc>
              </a:tr>
              <a:tr h="64807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Методи стимулювання й мотивації навчально-пізнавальної діяльності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 підгрупа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Методи стимулювання інтересу до навчання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пізнавальні ігри, навчальні дискусії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створення ситуацій емоційно-моральних переживань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створення ситуації пізнавальної новизни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створення ситуацій зацікавленості</a:t>
                      </a:r>
                      <a:endParaRPr lang="uk-UA" sz="1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455" marR="37455" marT="0" marB="0"/>
                </a:tc>
              </a:tr>
              <a:tr h="50405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 підгрупа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Методи стимулювання обов’язку і відповідальності в учінні 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переконання в значущості навчання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вимоги, вправи з виконання вимог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заохочення, покарання</a:t>
                      </a:r>
                      <a:endParaRPr lang="uk-UA" sz="1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455" marR="37455" marT="0" marB="0"/>
                </a:tc>
              </a:tr>
              <a:tr h="64807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Методи контролю і самоконтролю навчально-пізнавальної діяльності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 підгрупа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Методи усного контролю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 dirty="0">
                          <a:effectLst/>
                        </a:rPr>
                        <a:t>індивідуальне опитування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 dirty="0">
                          <a:effectLst/>
                        </a:rPr>
                        <a:t>фронтальне опитування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 dirty="0">
                          <a:effectLst/>
                        </a:rPr>
                        <a:t>усні заліки, усні іспити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 dirty="0">
                          <a:effectLst/>
                        </a:rPr>
                        <a:t>програмоване </a:t>
                      </a:r>
                      <a:r>
                        <a:rPr lang="uk-UA" sz="1000" dirty="0" smtClean="0">
                          <a:effectLst/>
                        </a:rPr>
                        <a:t>опитування</a:t>
                      </a:r>
                      <a:r>
                        <a:rPr lang="uk-UA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/>
                      </a:endParaRPr>
                    </a:p>
                  </a:txBody>
                  <a:tcPr marL="37455" marR="37455" marT="0" marB="0"/>
                </a:tc>
              </a:tr>
              <a:tr h="6343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 підгрупа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Методи письмового контролю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контрольні письмові роботи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заліки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іспити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>
                          <a:effectLst/>
                        </a:rPr>
                        <a:t>програмовані письмові роботи</a:t>
                      </a:r>
                      <a:endParaRPr lang="uk-UA" sz="1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455" marR="37455" marT="0" marB="0"/>
                </a:tc>
              </a:tr>
              <a:tr h="35039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ІІІ підгрупа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Методи лабораторно-практичного контролю</a:t>
                      </a:r>
                      <a:endParaRPr lang="uk-U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uk-UA" sz="1000" dirty="0">
                          <a:effectLst/>
                        </a:rPr>
                        <a:t>перевірочні практичні та лабораторні роботи, машинний контроль</a:t>
                      </a:r>
                      <a:endParaRPr lang="uk-UA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455" marR="374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97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060848"/>
            <a:ext cx="6196405" cy="3662221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Залежно  від того, наскільки учні активні на </a:t>
            </a:r>
            <a:r>
              <a:rPr lang="uk-UA" dirty="0" err="1"/>
              <a:t>уроках</a:t>
            </a:r>
            <a:r>
              <a:rPr lang="uk-UA" dirty="0"/>
              <a:t>, методи навчання поділяють </a:t>
            </a:r>
            <a:r>
              <a:rPr lang="uk-UA" dirty="0" smtClean="0"/>
              <a:t>на:</a:t>
            </a:r>
          </a:p>
          <a:p>
            <a:r>
              <a:rPr lang="uk-UA" dirty="0" smtClean="0"/>
              <a:t>активні</a:t>
            </a:r>
          </a:p>
          <a:p>
            <a:r>
              <a:rPr lang="uk-UA" dirty="0" smtClean="0"/>
              <a:t>пасивні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40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Активні методи навчання</a:t>
            </a:r>
            <a:r>
              <a:rPr lang="uk-UA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686007"/>
          </a:xfrm>
        </p:spPr>
        <p:txBody>
          <a:bodyPr>
            <a:normAutofit fontScale="70000" lnSpcReduction="20000"/>
          </a:bodyPr>
          <a:lstStyle/>
          <a:p>
            <a:r>
              <a:rPr lang="uk-UA" sz="2600" dirty="0" smtClean="0"/>
              <a:t>Методи</a:t>
            </a:r>
            <a:r>
              <a:rPr lang="uk-UA" sz="2600" dirty="0"/>
              <a:t>, які сприяють активізації навчально-пізнавальної діяльності учнів й спираються на творче, продуктивне мислення. Їх класифікують на: </a:t>
            </a:r>
          </a:p>
          <a:p>
            <a:pPr lvl="0"/>
            <a:r>
              <a:rPr lang="uk-UA" sz="2600" dirty="0"/>
              <a:t>неімітаційні</a:t>
            </a:r>
          </a:p>
          <a:p>
            <a:pPr lvl="1"/>
            <a:r>
              <a:rPr lang="uk-UA" sz="2600" dirty="0"/>
              <a:t>проблемна лекція</a:t>
            </a:r>
          </a:p>
          <a:p>
            <a:pPr lvl="1"/>
            <a:r>
              <a:rPr lang="uk-UA" sz="2600" dirty="0"/>
              <a:t>дискусія</a:t>
            </a:r>
          </a:p>
          <a:p>
            <a:pPr lvl="1"/>
            <a:r>
              <a:rPr lang="uk-UA" sz="2600" dirty="0"/>
              <a:t>мозковий штурм</a:t>
            </a:r>
          </a:p>
          <a:p>
            <a:pPr lvl="1"/>
            <a:r>
              <a:rPr lang="uk-UA" sz="2600" dirty="0"/>
              <a:t>практикум</a:t>
            </a:r>
          </a:p>
          <a:p>
            <a:pPr lvl="0"/>
            <a:r>
              <a:rPr lang="uk-UA" sz="2600" dirty="0"/>
              <a:t>імітаційні </a:t>
            </a:r>
          </a:p>
          <a:p>
            <a:pPr lvl="1"/>
            <a:r>
              <a:rPr lang="uk-UA" sz="2600" dirty="0"/>
              <a:t>неігрові: аналіз конкретних ситуацій, аналіз педагогічних завдань</a:t>
            </a:r>
          </a:p>
          <a:p>
            <a:pPr lvl="1"/>
            <a:r>
              <a:rPr lang="uk-UA" sz="2600" dirty="0"/>
              <a:t>ігрові: рольова гра, ігрове проектування, ділова гра, </a:t>
            </a:r>
            <a:r>
              <a:rPr lang="uk-UA" sz="2600" dirty="0" smtClean="0"/>
              <a:t>тренінг</a:t>
            </a:r>
            <a:endParaRPr lang="uk-UA" sz="26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53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Пасивні методи навчання</a:t>
            </a:r>
            <a:r>
              <a:rPr lang="uk-UA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Методи</a:t>
            </a:r>
            <a:r>
              <a:rPr lang="uk-UA" dirty="0"/>
              <a:t>, застосування яких дає змогу учням сприймати навчальну інформацію </a:t>
            </a:r>
            <a:r>
              <a:rPr lang="uk-UA" b="1" dirty="0"/>
              <a:t>на слух або зір</a:t>
            </a:r>
            <a:r>
              <a:rPr lang="uk-UA" dirty="0"/>
              <a:t>, тобто коли у них задіяні лише процеси сприймання, пам’яті й уваги.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84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Традиційні методи навчання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Методи, які педагоги застосовували протягом багатьох століть і продовжують використовуватися в сучасній навчальній практиці, називають традиційними. До них належать:</a:t>
            </a:r>
          </a:p>
          <a:p>
            <a:pPr lvl="0"/>
            <a:r>
              <a:rPr lang="uk-UA" dirty="0"/>
              <a:t>словесні</a:t>
            </a:r>
          </a:p>
          <a:p>
            <a:pPr lvl="0"/>
            <a:r>
              <a:rPr lang="uk-UA" dirty="0"/>
              <a:t>наочні</a:t>
            </a:r>
          </a:p>
          <a:p>
            <a:pPr lvl="0"/>
            <a:r>
              <a:rPr lang="uk-UA" dirty="0"/>
              <a:t>практичні</a:t>
            </a:r>
          </a:p>
          <a:p>
            <a:pPr lvl="0"/>
            <a:r>
              <a:rPr lang="uk-UA" dirty="0"/>
              <a:t>самостійні</a:t>
            </a:r>
          </a:p>
          <a:p>
            <a:pPr lvl="0"/>
            <a:r>
              <a:rPr lang="uk-UA" dirty="0"/>
              <a:t>контрольні методи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502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/>
              <a:t>Інтерактивні </a:t>
            </a:r>
            <a:r>
              <a:rPr lang="uk-UA" sz="3200" b="1" dirty="0" smtClean="0"/>
              <a:t>методи навчання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i="1" dirty="0"/>
              <a:t>метод мозкової атаки</a:t>
            </a:r>
            <a:r>
              <a:rPr lang="uk-UA" dirty="0"/>
              <a:t> (учні висловлюють щонайбільшу кількість ідей за невеликий проміжок часу, обговорюють їх, а також класифікують)</a:t>
            </a:r>
          </a:p>
          <a:p>
            <a:pPr lvl="0"/>
            <a:r>
              <a:rPr lang="uk-UA" i="1" dirty="0"/>
              <a:t>круглий стіл</a:t>
            </a:r>
            <a:r>
              <a:rPr lang="uk-UA" dirty="0"/>
              <a:t> (слухачі ставлять обґрунтовані питання з теми, що обговорюється, аргументують підходи до їхнього вирішення, а також розповідають про досягнення та помилки)</a:t>
            </a:r>
          </a:p>
          <a:p>
            <a:pPr lvl="0"/>
            <a:r>
              <a:rPr lang="uk-UA" i="1" dirty="0"/>
              <a:t>дискусія</a:t>
            </a:r>
            <a:r>
              <a:rPr lang="uk-UA" dirty="0"/>
              <a:t> (вчителі застосовують цей активний метод проведення занять для мобілізації практичних і теоретичних знань учнів, їх поглядів на конкретні спірні питання, що розглядаються)</a:t>
            </a:r>
          </a:p>
          <a:p>
            <a:pPr lvl="0"/>
            <a:r>
              <a:rPr lang="uk-UA" i="1" dirty="0"/>
              <a:t>ситуаційний аналіз</a:t>
            </a:r>
            <a:r>
              <a:rPr lang="uk-UA" dirty="0"/>
              <a:t> (учні ознайомлюються з описом проблеми, самостійно аналізують ситуацію, діагностують проблему й висловлюють власні ідеї та рішення в дискусії з рештою учасників</a:t>
            </a:r>
            <a:r>
              <a:rPr lang="uk-UA" dirty="0" smtClean="0"/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17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/>
              <a:t>Активні методи </a:t>
            </a:r>
            <a:r>
              <a:rPr lang="uk-UA" sz="3600" b="1" dirty="0" smtClean="0"/>
              <a:t>навчання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Кілька </a:t>
            </a:r>
            <a:r>
              <a:rPr lang="uk-UA" dirty="0"/>
              <a:t>способів застосування активного </a:t>
            </a:r>
            <a:r>
              <a:rPr lang="uk-UA" dirty="0" smtClean="0"/>
              <a:t>навчання:</a:t>
            </a:r>
          </a:p>
          <a:p>
            <a:r>
              <a:rPr lang="ru-RU" dirty="0" err="1"/>
              <a:t>Знайомство</a:t>
            </a:r>
            <a:endParaRPr lang="ru-RU" dirty="0"/>
          </a:p>
          <a:p>
            <a:r>
              <a:rPr lang="ru-RU" dirty="0" err="1"/>
              <a:t>Релаксаційні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 </a:t>
            </a:r>
          </a:p>
          <a:p>
            <a:r>
              <a:rPr lang="ru-RU" dirty="0"/>
              <a:t>Дерево </a:t>
            </a:r>
            <a:r>
              <a:rPr lang="ru-RU" dirty="0" err="1"/>
              <a:t>цілей</a:t>
            </a:r>
            <a:endParaRPr lang="ru-RU" dirty="0"/>
          </a:p>
          <a:p>
            <a:r>
              <a:rPr lang="ru-RU" dirty="0" err="1"/>
              <a:t>Мозковий</a:t>
            </a:r>
            <a:r>
              <a:rPr lang="ru-RU" dirty="0"/>
              <a:t> штурм </a:t>
            </a:r>
          </a:p>
          <a:p>
            <a:r>
              <a:rPr lang="ru-RU" dirty="0" err="1"/>
              <a:t>Автобусна</a:t>
            </a:r>
            <a:r>
              <a:rPr lang="ru-RU" dirty="0"/>
              <a:t> </a:t>
            </a:r>
            <a:r>
              <a:rPr lang="ru-RU" dirty="0" err="1" smtClean="0"/>
              <a:t>зупинка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42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194</TotalTime>
  <Words>646</Words>
  <Application>Microsoft Office PowerPoint</Application>
  <PresentationFormat>Экран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Кнопка</vt:lpstr>
      <vt:lpstr>Методи навчання</vt:lpstr>
      <vt:lpstr>Що таке «метод навчання»</vt:lpstr>
      <vt:lpstr>Класифікація методів навчання  за Юрієм Бабанським</vt:lpstr>
      <vt:lpstr>Презентация PowerPoint</vt:lpstr>
      <vt:lpstr>Активні методи навчання </vt:lpstr>
      <vt:lpstr>Пасивні методи навчання </vt:lpstr>
      <vt:lpstr>Традиційні методи навчання</vt:lpstr>
      <vt:lpstr>Інтерактивні методи навчання</vt:lpstr>
      <vt:lpstr>Активні методи навчання</vt:lpstr>
      <vt:lpstr>Методи навчання у школі</vt:lpstr>
      <vt:lpstr>Методи навчання  в початковій школі</vt:lpstr>
      <vt:lpstr>Методи навчання  в початковій школі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навчання</dc:title>
  <dc:creator>Романюк Наталя</dc:creator>
  <cp:lastModifiedBy>Романюк Наталя</cp:lastModifiedBy>
  <cp:revision>11</cp:revision>
  <dcterms:created xsi:type="dcterms:W3CDTF">2018-06-12T08:49:16Z</dcterms:created>
  <dcterms:modified xsi:type="dcterms:W3CDTF">2018-06-12T12:49:04Z</dcterms:modified>
</cp:coreProperties>
</file>