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5" r:id="rId4"/>
    <p:sldId id="261" r:id="rId5"/>
    <p:sldId id="264" r:id="rId6"/>
    <p:sldId id="262" r:id="rId7"/>
    <p:sldId id="263" r:id="rId8"/>
    <p:sldId id="273" r:id="rId9"/>
    <p:sldId id="274" r:id="rId10"/>
    <p:sldId id="27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A78"/>
    <a:srgbClr val="AC187B"/>
    <a:srgbClr val="F94900"/>
    <a:srgbClr val="853E5B"/>
    <a:srgbClr val="613125"/>
    <a:srgbClr val="542939"/>
    <a:srgbClr val="E4ECD1"/>
    <a:srgbClr val="8ED354"/>
    <a:srgbClr val="06A78E"/>
    <a:srgbClr val="06A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81" d="100"/>
          <a:sy n="81" d="100"/>
        </p:scale>
        <p:origin x="9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8905" y="869752"/>
            <a:ext cx="6086188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500"/>
              </a:lnSpc>
            </a:pPr>
            <a:r>
              <a:rPr lang="uk-UA" sz="3200" b="1" dirty="0" err="1" smtClean="0">
                <a:ln w="3175">
                  <a:solidFill>
                    <a:schemeClr val="tx1"/>
                  </a:solidFill>
                </a:ln>
                <a:solidFill>
                  <a:srgbClr val="853E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Здоров'язбережувальні</a:t>
            </a:r>
            <a:r>
              <a:rPr lang="uk-UA" sz="3200" b="1" dirty="0" smtClean="0">
                <a:ln w="3175">
                  <a:solidFill>
                    <a:schemeClr val="tx1"/>
                  </a:solidFill>
                </a:ln>
                <a:solidFill>
                  <a:srgbClr val="853E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технології – інноваційний крок у формуванні здорового способу життя</a:t>
            </a:r>
            <a:r>
              <a:rPr lang="uk-UA" sz="6600" b="1" dirty="0" smtClean="0">
                <a:ln w="3175">
                  <a:solidFill>
                    <a:schemeClr val="tx1"/>
                  </a:solidFill>
                </a:ln>
                <a:solidFill>
                  <a:srgbClr val="853E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6600" b="1" dirty="0" smtClean="0">
              <a:ln w="3175">
                <a:solidFill>
                  <a:schemeClr val="tx1"/>
                </a:solidFill>
              </a:ln>
              <a:solidFill>
                <a:srgbClr val="853E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4336473" y="6132112"/>
            <a:ext cx="408709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 smtClean="0">
                <a:ea typeface="Tahoma" panose="020B0604030504040204" pitchFamily="34" charset="0"/>
                <a:cs typeface="Tahoma" panose="020B0604030504040204" pitchFamily="34" charset="0"/>
              </a:rPr>
              <a:t>Підготувала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dirty="0" err="1" smtClean="0">
                <a:ea typeface="Tahoma" panose="020B0604030504040204" pitchFamily="34" charset="0"/>
                <a:cs typeface="Tahoma" panose="020B0604030504040204" pitchFamily="34" charset="0"/>
              </a:rPr>
              <a:t>Жуковська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Анна </a:t>
            </a:r>
            <a:r>
              <a:rPr lang="ru-RU" dirty="0" err="1" smtClean="0">
                <a:ea typeface="Tahoma" panose="020B0604030504040204" pitchFamily="34" charset="0"/>
                <a:cs typeface="Tahoma" panose="020B0604030504040204" pitchFamily="34" charset="0"/>
              </a:rPr>
              <a:t>Петрівна</a:t>
            </a:r>
            <a:endParaRPr lang="ru-RU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48144" y="605642"/>
            <a:ext cx="7647711" cy="5688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3669474"/>
            <a:ext cx="3408217" cy="2624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3" y="605640"/>
            <a:ext cx="3408219" cy="2956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42" y="605640"/>
            <a:ext cx="4132612" cy="568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9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36073" y="568036"/>
            <a:ext cx="6400800" cy="4835237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В умовах нашого закладу педагоги використовують в роботі наступні оздоровчі технології:</a:t>
            </a:r>
            <a:br>
              <a:rPr lang="uk-UA" sz="3600" b="1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- пальчикова гімнастика;</a:t>
            </a:r>
            <a:b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</a:rPr>
              <a:t>кольоротерапія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b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</a:rPr>
              <a:t>арттерапія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b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- дихальна гімнастика;</a:t>
            </a:r>
            <a:b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- пісочна терапія;</a:t>
            </a:r>
            <a:b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</a:rPr>
              <a:t>казкотерапія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b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</a:rPr>
              <a:t>фітболгімнастика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b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</a:rPr>
              <a:t>стрейчинг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b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- степ аеробіка;</a:t>
            </a:r>
            <a:b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</a:rPr>
              <a:t>психогімнастика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00545" y="720436"/>
            <a:ext cx="7620000" cy="4835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24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" y="0"/>
            <a:ext cx="9139939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75856" y="568036"/>
            <a:ext cx="7592289" cy="1136073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F94900"/>
                </a:solidFill>
              </a:rPr>
              <a:t>Пісочна</a:t>
            </a:r>
            <a:r>
              <a:rPr lang="ru-RU" sz="2400" dirty="0" smtClean="0">
                <a:solidFill>
                  <a:srgbClr val="F94900"/>
                </a:solidFill>
              </a:rPr>
              <a:t> </a:t>
            </a:r>
            <a:r>
              <a:rPr lang="ru-RU" sz="2400" dirty="0" err="1">
                <a:solidFill>
                  <a:srgbClr val="F94900"/>
                </a:solidFill>
              </a:rPr>
              <a:t>терапія</a:t>
            </a:r>
            <a:r>
              <a:rPr lang="ru-RU" sz="2400" dirty="0">
                <a:solidFill>
                  <a:srgbClr val="F9490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ключ до </a:t>
            </a:r>
            <a:r>
              <a:rPr lang="ru-RU" sz="2400" dirty="0" err="1"/>
              <a:t>внутрішнього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</a:t>
            </a:r>
            <a:r>
              <a:rPr lang="ru-RU" sz="2400" dirty="0" err="1"/>
              <a:t>дитини</a:t>
            </a:r>
            <a:r>
              <a:rPr lang="ru-RU" sz="2400" dirty="0"/>
              <a:t>, один з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виразити</a:t>
            </a:r>
            <a:r>
              <a:rPr lang="ru-RU" sz="2400" dirty="0"/>
              <a:t> </a:t>
            </a:r>
            <a:r>
              <a:rPr lang="ru-RU" sz="2400" dirty="0" err="1"/>
              <a:t>переживання</a:t>
            </a:r>
            <a:r>
              <a:rPr lang="ru-RU" sz="2400" dirty="0"/>
              <a:t>, </a:t>
            </a:r>
            <a:r>
              <a:rPr lang="ru-RU" sz="2400" dirty="0" err="1"/>
              <a:t>досліджувати</a:t>
            </a:r>
            <a:r>
              <a:rPr lang="ru-RU" sz="2400" dirty="0"/>
              <a:t> </a:t>
            </a:r>
            <a:r>
              <a:rPr lang="ru-RU" sz="2400" dirty="0" err="1"/>
              <a:t>світ</a:t>
            </a:r>
            <a:r>
              <a:rPr lang="ru-RU" sz="2400" dirty="0"/>
              <a:t>, </a:t>
            </a:r>
            <a:r>
              <a:rPr lang="ru-RU" sz="2400" dirty="0" err="1"/>
              <a:t>збудувати</a:t>
            </a:r>
            <a:r>
              <a:rPr lang="ru-RU" sz="2400" dirty="0"/>
              <a:t> </a:t>
            </a:r>
            <a:r>
              <a:rPr lang="ru-RU" sz="2400" dirty="0" err="1"/>
              <a:t>стосунки</a:t>
            </a:r>
            <a:r>
              <a:rPr lang="ru-RU" sz="24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6" y="1766454"/>
            <a:ext cx="7370617" cy="486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79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75854" y="595745"/>
            <a:ext cx="7578437" cy="1330038"/>
          </a:xfrm>
        </p:spPr>
        <p:txBody>
          <a:bodyPr>
            <a:normAutofit fontScale="90000"/>
          </a:bodyPr>
          <a:lstStyle/>
          <a:p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Казкотерапія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800" dirty="0"/>
              <a:t>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читання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розказування</a:t>
            </a:r>
            <a:r>
              <a:rPr lang="ru-RU" sz="2800" dirty="0"/>
              <a:t> </a:t>
            </a:r>
            <a:r>
              <a:rPr lang="ru-RU" sz="2800" dirty="0" err="1"/>
              <a:t>дітям</a:t>
            </a:r>
            <a:r>
              <a:rPr lang="ru-RU" sz="2800" dirty="0"/>
              <a:t> </a:t>
            </a:r>
            <a:r>
              <a:rPr lang="ru-RU" sz="2800" dirty="0" err="1"/>
              <a:t>казок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роблять</a:t>
            </a:r>
            <a:r>
              <a:rPr lang="ru-RU" sz="2800" dirty="0"/>
              <a:t> так,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дитина</a:t>
            </a:r>
            <a:r>
              <a:rPr lang="ru-RU" sz="2800" dirty="0"/>
              <a:t> </a:t>
            </a:r>
            <a:r>
              <a:rPr lang="ru-RU" sz="2800" dirty="0" err="1"/>
              <a:t>віднаходить</a:t>
            </a:r>
            <a:r>
              <a:rPr lang="ru-RU" sz="2800" dirty="0"/>
              <a:t> у них себе, </a:t>
            </a:r>
            <a:r>
              <a:rPr lang="ru-RU" sz="2800" dirty="0" err="1"/>
              <a:t>свої</a:t>
            </a:r>
            <a:r>
              <a:rPr lang="ru-RU" sz="2800" dirty="0"/>
              <a:t> </a:t>
            </a:r>
            <a:r>
              <a:rPr lang="ru-RU" sz="2800" dirty="0" err="1"/>
              <a:t>клопоти</a:t>
            </a:r>
            <a:r>
              <a:rPr lang="ru-RU" sz="2800" dirty="0"/>
              <a:t> та </a:t>
            </a:r>
            <a:r>
              <a:rPr lang="ru-RU" sz="2800" dirty="0" err="1"/>
              <a:t>способи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розв’язання</a:t>
            </a:r>
            <a:r>
              <a:rPr lang="ru-RU" sz="2800" dirty="0" smtClean="0"/>
              <a:t>.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3" y="1925783"/>
            <a:ext cx="7578437" cy="482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8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51818" cy="7010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1999673"/>
            <a:ext cx="7758545" cy="485832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97526" y="637308"/>
            <a:ext cx="7245929" cy="12099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Степ – </a:t>
            </a:r>
            <a:r>
              <a:rPr lang="ru-RU" sz="2800" b="1" dirty="0" err="1">
                <a:solidFill>
                  <a:srgbClr val="002060"/>
                </a:solidFill>
              </a:rPr>
              <a:t>аеробіка</a:t>
            </a:r>
            <a:r>
              <a:rPr lang="ru-RU" sz="2800" dirty="0"/>
              <a:t> 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тренування</a:t>
            </a:r>
            <a:r>
              <a:rPr lang="ru-RU" sz="2800" dirty="0"/>
              <a:t>, в основу </a:t>
            </a:r>
            <a:r>
              <a:rPr lang="ru-RU" sz="2800" dirty="0" err="1"/>
              <a:t>якого</a:t>
            </a:r>
            <a:r>
              <a:rPr lang="ru-RU" sz="2800" dirty="0"/>
              <a:t> </a:t>
            </a:r>
            <a:r>
              <a:rPr lang="ru-RU" sz="2800" dirty="0" err="1"/>
              <a:t>покладено</a:t>
            </a:r>
            <a:r>
              <a:rPr lang="ru-RU" sz="2800" dirty="0"/>
              <a:t> </a:t>
            </a:r>
            <a:r>
              <a:rPr lang="ru-RU" sz="2800" dirty="0" err="1"/>
              <a:t>різні</a:t>
            </a:r>
            <a:r>
              <a:rPr lang="ru-RU" sz="2800" dirty="0"/>
              <a:t> </a:t>
            </a:r>
            <a:r>
              <a:rPr lang="ru-RU" sz="2800" dirty="0" err="1"/>
              <a:t>способи</a:t>
            </a:r>
            <a:r>
              <a:rPr lang="ru-RU" sz="2800" dirty="0"/>
              <a:t> спуску та </a:t>
            </a:r>
            <a:r>
              <a:rPr lang="ru-RU" sz="2800" dirty="0" err="1"/>
              <a:t>підйому</a:t>
            </a:r>
            <a:r>
              <a:rPr lang="ru-RU" sz="2800" dirty="0"/>
              <a:t> на </a:t>
            </a:r>
            <a:r>
              <a:rPr lang="ru-RU" sz="2800" dirty="0" err="1"/>
              <a:t>спеціальну</a:t>
            </a:r>
            <a:r>
              <a:rPr lang="ru-RU" sz="2800" dirty="0"/>
              <a:t> степ – платформу.</a:t>
            </a:r>
          </a:p>
        </p:txBody>
      </p:sp>
    </p:spTree>
    <p:extLst>
      <p:ext uri="{BB962C8B-B14F-4D97-AF65-F5344CB8AC3E}">
        <p14:creationId xmlns:p14="http://schemas.microsoft.com/office/powerpoint/2010/main" val="2529718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1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8" y="2055815"/>
            <a:ext cx="7670223" cy="467887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36888" y="623455"/>
            <a:ext cx="7670223" cy="1067234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Стретчинг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– </a:t>
            </a:r>
            <a:r>
              <a:rPr lang="ru-RU" sz="3200" dirty="0" err="1"/>
              <a:t>це</a:t>
            </a:r>
            <a:r>
              <a:rPr lang="ru-RU" sz="3200" dirty="0"/>
              <a:t> система </a:t>
            </a:r>
            <a:r>
              <a:rPr lang="ru-RU" sz="3200" dirty="0" err="1"/>
              <a:t>вправ</a:t>
            </a:r>
            <a:r>
              <a:rPr lang="ru-RU" sz="3200" dirty="0"/>
              <a:t> на </a:t>
            </a:r>
            <a:r>
              <a:rPr lang="ru-RU" sz="3200" dirty="0" err="1"/>
              <a:t>статичне</a:t>
            </a:r>
            <a:r>
              <a:rPr lang="ru-RU" sz="3200" dirty="0"/>
              <a:t> </a:t>
            </a:r>
            <a:r>
              <a:rPr lang="ru-RU" sz="3200" dirty="0" err="1"/>
              <a:t>розтягнення</a:t>
            </a:r>
            <a:r>
              <a:rPr lang="ru-RU" sz="3200" dirty="0"/>
              <a:t> хребта та </a:t>
            </a:r>
            <a:r>
              <a:rPr lang="ru-RU" sz="3200" dirty="0" err="1"/>
              <a:t>м’язів</a:t>
            </a:r>
            <a:r>
              <a:rPr lang="ru-RU" sz="3200" dirty="0"/>
              <a:t> </a:t>
            </a:r>
            <a:r>
              <a:rPr lang="ru-RU" sz="3200" dirty="0" err="1"/>
              <a:t>тіла</a:t>
            </a:r>
            <a:r>
              <a:rPr lang="ru-RU" sz="32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577463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" y="0"/>
            <a:ext cx="9139939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75855" y="748146"/>
            <a:ext cx="7620000" cy="4281054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Самомасаж</a:t>
            </a:r>
            <a:r>
              <a:rPr lang="uk-UA" sz="2800" dirty="0" smtClean="0">
                <a:solidFill>
                  <a:srgbClr val="AC187B"/>
                </a:solidFill>
              </a:rPr>
              <a:t> – один із видів пасивної гімнастики</a:t>
            </a:r>
            <a:r>
              <a:rPr lang="ru-RU" sz="2800" dirty="0" smtClean="0">
                <a:solidFill>
                  <a:srgbClr val="AC187B"/>
                </a:solidFill>
              </a:rPr>
              <a:t>, </a:t>
            </a:r>
            <a:r>
              <a:rPr lang="ru-RU" sz="2800" dirty="0" err="1" smtClean="0">
                <a:solidFill>
                  <a:srgbClr val="AC187B"/>
                </a:solidFill>
              </a:rPr>
              <a:t>який</a:t>
            </a:r>
            <a:r>
              <a:rPr lang="ru-RU" sz="2800" dirty="0" smtClean="0">
                <a:solidFill>
                  <a:srgbClr val="AC187B"/>
                </a:solidFill>
              </a:rPr>
              <a:t> </a:t>
            </a:r>
            <a:r>
              <a:rPr lang="ru-RU" sz="2800" dirty="0" err="1" smtClean="0">
                <a:solidFill>
                  <a:srgbClr val="AC187B"/>
                </a:solidFill>
              </a:rPr>
              <a:t>підвищує</a:t>
            </a:r>
            <a:r>
              <a:rPr lang="ru-RU" sz="2800" dirty="0" smtClean="0">
                <a:solidFill>
                  <a:srgbClr val="AC187B"/>
                </a:solidFill>
              </a:rPr>
              <a:t> тонус </a:t>
            </a:r>
            <a:r>
              <a:rPr lang="ru-RU" sz="2800" dirty="0" err="1" smtClean="0">
                <a:solidFill>
                  <a:srgbClr val="AC187B"/>
                </a:solidFill>
              </a:rPr>
              <a:t>системи</a:t>
            </a:r>
            <a:r>
              <a:rPr lang="ru-RU" sz="2800" dirty="0" smtClean="0">
                <a:solidFill>
                  <a:srgbClr val="AC187B"/>
                </a:solidFill>
              </a:rPr>
              <a:t> </a:t>
            </a:r>
            <a:r>
              <a:rPr lang="ru-RU" sz="2800" dirty="0" err="1" smtClean="0">
                <a:solidFill>
                  <a:srgbClr val="AC187B"/>
                </a:solidFill>
              </a:rPr>
              <a:t>мязів</a:t>
            </a:r>
            <a:r>
              <a:rPr lang="ru-RU" sz="2800" dirty="0" smtClean="0">
                <a:solidFill>
                  <a:srgbClr val="AC187B"/>
                </a:solidFill>
              </a:rPr>
              <a:t>, </a:t>
            </a:r>
            <a:r>
              <a:rPr lang="ru-RU" sz="2800" dirty="0" err="1" smtClean="0">
                <a:solidFill>
                  <a:srgbClr val="AC187B"/>
                </a:solidFill>
              </a:rPr>
              <a:t>впливає</a:t>
            </a:r>
            <a:r>
              <a:rPr lang="ru-RU" sz="2800" dirty="0" smtClean="0">
                <a:solidFill>
                  <a:srgbClr val="AC187B"/>
                </a:solidFill>
              </a:rPr>
              <a:t> на </a:t>
            </a:r>
            <a:r>
              <a:rPr lang="ru-RU" sz="2800" dirty="0" err="1" smtClean="0">
                <a:solidFill>
                  <a:srgbClr val="AC187B"/>
                </a:solidFill>
              </a:rPr>
              <a:t>пластичність</a:t>
            </a:r>
            <a:r>
              <a:rPr lang="ru-RU" sz="2800" dirty="0" smtClean="0">
                <a:solidFill>
                  <a:srgbClr val="AC187B"/>
                </a:solidFill>
              </a:rPr>
              <a:t> та </a:t>
            </a:r>
            <a:r>
              <a:rPr lang="ru-RU" sz="2800" dirty="0" err="1" smtClean="0">
                <a:solidFill>
                  <a:srgbClr val="AC187B"/>
                </a:solidFill>
              </a:rPr>
              <a:t>хороше</a:t>
            </a:r>
            <a:r>
              <a:rPr lang="ru-RU" sz="2800" dirty="0" smtClean="0">
                <a:solidFill>
                  <a:srgbClr val="AC187B"/>
                </a:solidFill>
              </a:rPr>
              <a:t> </a:t>
            </a:r>
            <a:r>
              <a:rPr lang="ru-RU" sz="2800" dirty="0" err="1" smtClean="0">
                <a:solidFill>
                  <a:srgbClr val="AC187B"/>
                </a:solidFill>
              </a:rPr>
              <a:t>скорочення</a:t>
            </a:r>
            <a:r>
              <a:rPr lang="ru-RU" sz="2800" dirty="0" smtClean="0">
                <a:solidFill>
                  <a:srgbClr val="AC187B"/>
                </a:solidFill>
              </a:rPr>
              <a:t> </a:t>
            </a:r>
            <a:r>
              <a:rPr lang="ru-RU" sz="2800" dirty="0" err="1" smtClean="0">
                <a:solidFill>
                  <a:srgbClr val="AC187B"/>
                </a:solidFill>
              </a:rPr>
              <a:t>мязів</a:t>
            </a:r>
            <a:r>
              <a:rPr lang="ru-RU" sz="2800" dirty="0" smtClean="0">
                <a:solidFill>
                  <a:srgbClr val="AC187B"/>
                </a:solidFill>
              </a:rPr>
              <a:t>.</a:t>
            </a:r>
            <a:br>
              <a:rPr lang="ru-RU" sz="2800" dirty="0" smtClean="0">
                <a:solidFill>
                  <a:srgbClr val="AC187B"/>
                </a:solidFill>
              </a:rPr>
            </a:br>
            <a:r>
              <a:rPr lang="ru-RU" sz="2800" dirty="0" smtClean="0">
                <a:solidFill>
                  <a:srgbClr val="AC187B"/>
                </a:solidFill>
              </a:rPr>
              <a:t/>
            </a:r>
            <a:br>
              <a:rPr lang="ru-RU" sz="2800" dirty="0" smtClean="0">
                <a:solidFill>
                  <a:srgbClr val="AC187B"/>
                </a:solidFill>
              </a:rPr>
            </a:br>
            <a:r>
              <a:rPr lang="ru-RU" sz="2800" dirty="0" err="1" smtClean="0">
                <a:solidFill>
                  <a:srgbClr val="FF0000"/>
                </a:solidFill>
              </a:rPr>
              <a:t>Пальчикова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гімнастика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AC187B"/>
                </a:solidFill>
              </a:rPr>
              <a:t>– </a:t>
            </a:r>
            <a:r>
              <a:rPr lang="ru-RU" sz="2800" dirty="0" err="1" smtClean="0">
                <a:solidFill>
                  <a:srgbClr val="AC187B"/>
                </a:solidFill>
              </a:rPr>
              <a:t>сприяє</a:t>
            </a:r>
            <a:r>
              <a:rPr lang="ru-RU" sz="2800" dirty="0" smtClean="0">
                <a:solidFill>
                  <a:srgbClr val="AC187B"/>
                </a:solidFill>
              </a:rPr>
              <a:t> </a:t>
            </a:r>
            <a:r>
              <a:rPr lang="ru-RU" sz="2800" dirty="0" err="1" smtClean="0">
                <a:solidFill>
                  <a:srgbClr val="AC187B"/>
                </a:solidFill>
              </a:rPr>
              <a:t>розвитку</a:t>
            </a:r>
            <a:r>
              <a:rPr lang="ru-RU" sz="2800" dirty="0" smtClean="0">
                <a:solidFill>
                  <a:srgbClr val="AC187B"/>
                </a:solidFill>
              </a:rPr>
              <a:t> </a:t>
            </a:r>
            <a:r>
              <a:rPr lang="ru-RU" sz="2800" dirty="0" err="1" smtClean="0">
                <a:solidFill>
                  <a:srgbClr val="AC187B"/>
                </a:solidFill>
              </a:rPr>
              <a:t>мимовільної</a:t>
            </a:r>
            <a:r>
              <a:rPr lang="ru-RU" sz="2800" dirty="0" smtClean="0">
                <a:solidFill>
                  <a:srgbClr val="AC187B"/>
                </a:solidFill>
              </a:rPr>
              <a:t> </a:t>
            </a:r>
            <a:r>
              <a:rPr lang="ru-RU" sz="2800" dirty="0" err="1" smtClean="0">
                <a:solidFill>
                  <a:srgbClr val="AC187B"/>
                </a:solidFill>
              </a:rPr>
              <a:t>уваги</a:t>
            </a:r>
            <a:r>
              <a:rPr lang="ru-RU" sz="2800" dirty="0" smtClean="0">
                <a:solidFill>
                  <a:srgbClr val="AC187B"/>
                </a:solidFill>
              </a:rPr>
              <a:t>, </a:t>
            </a:r>
            <a:r>
              <a:rPr lang="ru-RU" sz="2800" dirty="0" err="1" smtClean="0">
                <a:solidFill>
                  <a:srgbClr val="AC187B"/>
                </a:solidFill>
              </a:rPr>
              <a:t>памяті</a:t>
            </a:r>
            <a:r>
              <a:rPr lang="ru-RU" sz="2800" dirty="0" smtClean="0">
                <a:solidFill>
                  <a:srgbClr val="AC187B"/>
                </a:solidFill>
              </a:rPr>
              <a:t>, </a:t>
            </a:r>
            <a:r>
              <a:rPr lang="ru-RU" sz="2800" dirty="0" err="1" smtClean="0">
                <a:solidFill>
                  <a:srgbClr val="AC187B"/>
                </a:solidFill>
              </a:rPr>
              <a:t>формує</a:t>
            </a:r>
            <a:r>
              <a:rPr lang="ru-RU" sz="2800" dirty="0" smtClean="0">
                <a:solidFill>
                  <a:srgbClr val="AC187B"/>
                </a:solidFill>
              </a:rPr>
              <a:t> </a:t>
            </a:r>
            <a:r>
              <a:rPr lang="ru-RU" sz="2800" dirty="0" err="1" smtClean="0">
                <a:solidFill>
                  <a:srgbClr val="AC187B"/>
                </a:solidFill>
              </a:rPr>
              <a:t>навички</a:t>
            </a:r>
            <a:r>
              <a:rPr lang="ru-RU" sz="2800" dirty="0" smtClean="0">
                <a:solidFill>
                  <a:srgbClr val="AC187B"/>
                </a:solidFill>
              </a:rPr>
              <a:t> самоконтролю. У </a:t>
            </a:r>
            <a:r>
              <a:rPr lang="ru-RU" sz="2800" dirty="0" err="1" smtClean="0">
                <a:solidFill>
                  <a:srgbClr val="AC187B"/>
                </a:solidFill>
              </a:rPr>
              <a:t>малюків</a:t>
            </a:r>
            <a:r>
              <a:rPr lang="ru-RU" sz="2800" dirty="0" smtClean="0">
                <a:solidFill>
                  <a:srgbClr val="AC187B"/>
                </a:solidFill>
              </a:rPr>
              <a:t> </a:t>
            </a:r>
            <a:r>
              <a:rPr lang="ru-RU" sz="2800" dirty="0" err="1" smtClean="0">
                <a:solidFill>
                  <a:srgbClr val="AC187B"/>
                </a:solidFill>
              </a:rPr>
              <a:t>зростає</a:t>
            </a:r>
            <a:r>
              <a:rPr lang="ru-RU" sz="2800" dirty="0" smtClean="0">
                <a:solidFill>
                  <a:srgbClr val="AC187B"/>
                </a:solidFill>
              </a:rPr>
              <a:t> </a:t>
            </a:r>
            <a:r>
              <a:rPr lang="ru-RU" sz="2800" dirty="0" err="1" smtClean="0">
                <a:solidFill>
                  <a:srgbClr val="AC187B"/>
                </a:solidFill>
              </a:rPr>
              <a:t>впевненість</a:t>
            </a:r>
            <a:r>
              <a:rPr lang="ru-RU" sz="2800" dirty="0" smtClean="0">
                <a:solidFill>
                  <a:srgbClr val="AC187B"/>
                </a:solidFill>
              </a:rPr>
              <a:t> у </a:t>
            </a:r>
            <a:r>
              <a:rPr lang="ru-RU" sz="2800" dirty="0" err="1" smtClean="0">
                <a:solidFill>
                  <a:srgbClr val="AC187B"/>
                </a:solidFill>
              </a:rPr>
              <a:t>своїх</a:t>
            </a:r>
            <a:r>
              <a:rPr lang="ru-RU" sz="2800" dirty="0" smtClean="0">
                <a:solidFill>
                  <a:srgbClr val="AC187B"/>
                </a:solidFill>
              </a:rPr>
              <a:t> силах, </a:t>
            </a:r>
            <a:r>
              <a:rPr lang="ru-RU" sz="2800" dirty="0" err="1" smtClean="0">
                <a:solidFill>
                  <a:srgbClr val="AC187B"/>
                </a:solidFill>
              </a:rPr>
              <a:t>набуваються</a:t>
            </a:r>
            <a:r>
              <a:rPr lang="ru-RU" sz="2800" dirty="0" smtClean="0">
                <a:solidFill>
                  <a:srgbClr val="AC187B"/>
                </a:solidFill>
              </a:rPr>
              <a:t> </a:t>
            </a:r>
            <a:r>
              <a:rPr lang="ru-RU" sz="2800" dirty="0" err="1" smtClean="0">
                <a:solidFill>
                  <a:srgbClr val="AC187B"/>
                </a:solidFill>
              </a:rPr>
              <a:t>нові</a:t>
            </a:r>
            <a:r>
              <a:rPr lang="ru-RU" sz="2800" dirty="0" smtClean="0">
                <a:solidFill>
                  <a:srgbClr val="AC187B"/>
                </a:solidFill>
              </a:rPr>
              <a:t> </a:t>
            </a:r>
            <a:r>
              <a:rPr lang="ru-RU" sz="2800" dirty="0" err="1" smtClean="0">
                <a:solidFill>
                  <a:srgbClr val="AC187B"/>
                </a:solidFill>
              </a:rPr>
              <a:t>вміння</a:t>
            </a:r>
            <a:r>
              <a:rPr lang="ru-RU" sz="2800" dirty="0" smtClean="0">
                <a:solidFill>
                  <a:srgbClr val="AC187B"/>
                </a:solidFill>
              </a:rPr>
              <a:t> </a:t>
            </a:r>
            <a:r>
              <a:rPr lang="ru-RU" sz="2800" dirty="0" err="1" smtClean="0">
                <a:solidFill>
                  <a:srgbClr val="AC187B"/>
                </a:solidFill>
              </a:rPr>
              <a:t>долати</a:t>
            </a:r>
            <a:r>
              <a:rPr lang="ru-RU" sz="2800" dirty="0" smtClean="0">
                <a:solidFill>
                  <a:srgbClr val="AC187B"/>
                </a:solidFill>
              </a:rPr>
              <a:t> </a:t>
            </a:r>
            <a:r>
              <a:rPr lang="ru-RU" sz="2800" dirty="0" err="1" smtClean="0">
                <a:solidFill>
                  <a:srgbClr val="AC187B"/>
                </a:solidFill>
              </a:rPr>
              <a:t>труднощі</a:t>
            </a:r>
            <a:r>
              <a:rPr lang="ru-RU" sz="2800" dirty="0" smtClean="0">
                <a:solidFill>
                  <a:srgbClr val="AC187B"/>
                </a:solidFill>
              </a:rPr>
              <a:t> і </a:t>
            </a:r>
            <a:r>
              <a:rPr lang="ru-RU" sz="2800" dirty="0" err="1" smtClean="0">
                <a:solidFill>
                  <a:srgbClr val="AC187B"/>
                </a:solidFill>
              </a:rPr>
              <a:t>невдачі</a:t>
            </a:r>
            <a:r>
              <a:rPr lang="ru-RU" sz="2800" dirty="0" smtClean="0">
                <a:solidFill>
                  <a:srgbClr val="AC187B"/>
                </a:solidFill>
              </a:rPr>
              <a:t>.</a:t>
            </a:r>
            <a:br>
              <a:rPr lang="ru-RU" sz="2800" dirty="0" smtClean="0">
                <a:solidFill>
                  <a:srgbClr val="AC187B"/>
                </a:solidFill>
              </a:rPr>
            </a:br>
            <a:r>
              <a:rPr lang="ru-RU" sz="2800" dirty="0" smtClean="0">
                <a:solidFill>
                  <a:srgbClr val="AC187B"/>
                </a:solidFill>
              </a:rPr>
              <a:t/>
            </a:r>
            <a:br>
              <a:rPr lang="ru-RU" sz="2800" dirty="0" smtClean="0">
                <a:solidFill>
                  <a:srgbClr val="AC187B"/>
                </a:solidFill>
              </a:rPr>
            </a:br>
            <a:r>
              <a:rPr lang="ru-RU" sz="2800" dirty="0" err="1" smtClean="0">
                <a:solidFill>
                  <a:srgbClr val="FF0000"/>
                </a:solidFill>
              </a:rPr>
              <a:t>Дихальна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гімнастика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AC187B"/>
                </a:solidFill>
              </a:rPr>
              <a:t>– є хорошим способом </a:t>
            </a:r>
            <a:r>
              <a:rPr lang="ru-RU" sz="2800" dirty="0" err="1" smtClean="0">
                <a:solidFill>
                  <a:srgbClr val="AC187B"/>
                </a:solidFill>
              </a:rPr>
              <a:t>профілактики</a:t>
            </a:r>
            <a:r>
              <a:rPr lang="ru-RU" sz="2800" dirty="0" smtClean="0">
                <a:solidFill>
                  <a:srgbClr val="AC187B"/>
                </a:solidFill>
              </a:rPr>
              <a:t> та </a:t>
            </a:r>
            <a:r>
              <a:rPr lang="ru-RU" sz="2800" dirty="0" err="1" smtClean="0">
                <a:solidFill>
                  <a:srgbClr val="AC187B"/>
                </a:solidFill>
              </a:rPr>
              <a:t>лікування</a:t>
            </a:r>
            <a:r>
              <a:rPr lang="ru-RU" sz="2800" dirty="0" smtClean="0">
                <a:solidFill>
                  <a:srgbClr val="AC187B"/>
                </a:solidFill>
              </a:rPr>
              <a:t> </a:t>
            </a:r>
            <a:r>
              <a:rPr lang="ru-RU" sz="2800" dirty="0" err="1" smtClean="0">
                <a:solidFill>
                  <a:srgbClr val="AC187B"/>
                </a:solidFill>
              </a:rPr>
              <a:t>багатьох</a:t>
            </a:r>
            <a:r>
              <a:rPr lang="ru-RU" sz="2800" dirty="0" smtClean="0">
                <a:solidFill>
                  <a:srgbClr val="AC187B"/>
                </a:solidFill>
              </a:rPr>
              <a:t> </a:t>
            </a:r>
            <a:r>
              <a:rPr lang="ru-RU" sz="2800" dirty="0" err="1" smtClean="0">
                <a:solidFill>
                  <a:srgbClr val="AC187B"/>
                </a:solidFill>
              </a:rPr>
              <a:t>захворювань</a:t>
            </a:r>
            <a:r>
              <a:rPr lang="ru-RU" sz="2800" dirty="0" smtClean="0"/>
              <a:t> 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12411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96400" cy="70104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3080" y="581891"/>
            <a:ext cx="7886700" cy="451658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68A78"/>
                </a:solidFill>
              </a:rPr>
              <a:t> </a:t>
            </a:r>
            <a:r>
              <a:rPr lang="ru-RU" sz="3600" b="1" dirty="0" err="1">
                <a:solidFill>
                  <a:srgbClr val="068A78"/>
                </a:solidFill>
              </a:rPr>
              <a:t>Ніщо</a:t>
            </a:r>
            <a:r>
              <a:rPr lang="ru-RU" sz="3600" b="1" dirty="0">
                <a:solidFill>
                  <a:srgbClr val="068A78"/>
                </a:solidFill>
              </a:rPr>
              <a:t> так не </a:t>
            </a:r>
            <a:r>
              <a:rPr lang="ru-RU" sz="3600" b="1" dirty="0" err="1">
                <a:solidFill>
                  <a:srgbClr val="068A78"/>
                </a:solidFill>
              </a:rPr>
              <a:t>виснажує</a:t>
            </a:r>
            <a:r>
              <a:rPr lang="ru-RU" sz="3600" b="1" dirty="0">
                <a:solidFill>
                  <a:srgbClr val="068A78"/>
                </a:solidFill>
              </a:rPr>
              <a:t> і не </a:t>
            </a:r>
            <a:r>
              <a:rPr lang="ru-RU" sz="3600" b="1" dirty="0" err="1">
                <a:solidFill>
                  <a:srgbClr val="068A78"/>
                </a:solidFill>
              </a:rPr>
              <a:t>руйнує</a:t>
            </a:r>
            <a:r>
              <a:rPr lang="ru-RU" sz="3600" b="1" dirty="0">
                <a:solidFill>
                  <a:srgbClr val="068A78"/>
                </a:solidFill>
              </a:rPr>
              <a:t> </a:t>
            </a:r>
            <a:r>
              <a:rPr lang="ru-RU" sz="3600" b="1" dirty="0" err="1">
                <a:solidFill>
                  <a:srgbClr val="068A78"/>
                </a:solidFill>
              </a:rPr>
              <a:t>людину</a:t>
            </a:r>
            <a:r>
              <a:rPr lang="ru-RU" sz="3600" b="1" dirty="0">
                <a:solidFill>
                  <a:srgbClr val="068A78"/>
                </a:solidFill>
              </a:rPr>
              <a:t>, як </a:t>
            </a:r>
            <a:r>
              <a:rPr lang="ru-RU" sz="3600" b="1" dirty="0" err="1">
                <a:solidFill>
                  <a:srgbClr val="068A78"/>
                </a:solidFill>
              </a:rPr>
              <a:t>тривала</a:t>
            </a:r>
            <a:r>
              <a:rPr lang="ru-RU" sz="3600" b="1" dirty="0">
                <a:solidFill>
                  <a:srgbClr val="068A78"/>
                </a:solidFill>
              </a:rPr>
              <a:t> </a:t>
            </a:r>
            <a:r>
              <a:rPr lang="ru-RU" sz="3600" b="1" dirty="0" err="1">
                <a:solidFill>
                  <a:srgbClr val="068A78"/>
                </a:solidFill>
              </a:rPr>
              <a:t>фізична</a:t>
            </a:r>
            <a:r>
              <a:rPr lang="ru-RU" sz="3600" b="1" dirty="0">
                <a:solidFill>
                  <a:srgbClr val="068A78"/>
                </a:solidFill>
              </a:rPr>
              <a:t> </a:t>
            </a:r>
            <a:r>
              <a:rPr lang="ru-RU" sz="3600" b="1" dirty="0" err="1" smtClean="0">
                <a:solidFill>
                  <a:srgbClr val="068A78"/>
                </a:solidFill>
              </a:rPr>
              <a:t>бездіяльність</a:t>
            </a:r>
            <a:r>
              <a:rPr lang="ru-RU" sz="3600" b="1" dirty="0" smtClean="0">
                <a:solidFill>
                  <a:srgbClr val="068A78"/>
                </a:solidFill>
              </a:rPr>
              <a:t>.        </a:t>
            </a:r>
            <a:r>
              <a:rPr lang="ru-RU" sz="2800" b="1" i="1" dirty="0" err="1" smtClean="0">
                <a:solidFill>
                  <a:srgbClr val="068A78"/>
                </a:solidFill>
              </a:rPr>
              <a:t>Арістотель</a:t>
            </a:r>
            <a:r>
              <a:rPr lang="ru-RU" sz="3600" b="1" i="1" dirty="0" smtClean="0">
                <a:solidFill>
                  <a:srgbClr val="068A78"/>
                </a:solidFill>
              </a:rPr>
              <a:t/>
            </a:r>
            <a:br>
              <a:rPr lang="ru-RU" sz="3600" b="1" i="1" dirty="0" smtClean="0">
                <a:solidFill>
                  <a:srgbClr val="068A78"/>
                </a:solidFill>
              </a:rPr>
            </a:br>
            <a:r>
              <a:rPr lang="ru-RU" sz="3600" b="1" dirty="0" smtClean="0">
                <a:solidFill>
                  <a:srgbClr val="068A78"/>
                </a:solidFill>
              </a:rPr>
              <a:t/>
            </a:r>
            <a:br>
              <a:rPr lang="ru-RU" sz="3600" b="1" dirty="0" smtClean="0">
                <a:solidFill>
                  <a:srgbClr val="068A78"/>
                </a:solidFill>
              </a:rPr>
            </a:br>
            <a:r>
              <a:rPr lang="ru-RU" b="1" i="1" dirty="0" err="1">
                <a:solidFill>
                  <a:srgbClr val="AC187B"/>
                </a:solidFill>
              </a:rPr>
              <a:t>Р</a:t>
            </a:r>
            <a:r>
              <a:rPr lang="ru-RU" b="1" i="1" dirty="0" err="1" smtClean="0">
                <a:solidFill>
                  <a:srgbClr val="AC187B"/>
                </a:solidFill>
              </a:rPr>
              <a:t>ухайтесь</a:t>
            </a:r>
            <a:r>
              <a:rPr lang="ru-RU" b="1" i="1" dirty="0" smtClean="0">
                <a:solidFill>
                  <a:srgbClr val="AC187B"/>
                </a:solidFill>
              </a:rPr>
              <a:t> і будьте </a:t>
            </a:r>
            <a:r>
              <a:rPr lang="ru-RU" b="1" i="1" dirty="0" err="1" smtClean="0">
                <a:solidFill>
                  <a:srgbClr val="AC187B"/>
                </a:solidFill>
              </a:rPr>
              <a:t>здорові</a:t>
            </a:r>
            <a:r>
              <a:rPr lang="ru-RU" b="1" i="1" dirty="0" smtClean="0">
                <a:solidFill>
                  <a:srgbClr val="AC187B"/>
                </a:solidFill>
              </a:rPr>
              <a:t>!</a:t>
            </a:r>
            <a:br>
              <a:rPr lang="ru-RU" b="1" i="1" dirty="0" smtClean="0">
                <a:solidFill>
                  <a:srgbClr val="AC187B"/>
                </a:solidFill>
              </a:rPr>
            </a:br>
            <a:r>
              <a:rPr lang="ru-RU" b="1" i="1" dirty="0" smtClean="0">
                <a:solidFill>
                  <a:srgbClr val="AC187B"/>
                </a:solidFill>
              </a:rPr>
              <a:t>                                               </a:t>
            </a:r>
            <a:r>
              <a:rPr lang="ru-RU" sz="2800" b="1" i="1" dirty="0" smtClean="0">
                <a:solidFill>
                  <a:srgbClr val="AC187B"/>
                </a:solidFill>
              </a:rPr>
              <a:t/>
            </a:r>
            <a:br>
              <a:rPr lang="ru-RU" sz="2800" b="1" i="1" dirty="0" smtClean="0">
                <a:solidFill>
                  <a:srgbClr val="AC187B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ДЯКУЄМО ЗА УВАГУ!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2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8863" y="635567"/>
            <a:ext cx="66395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 err="1" smtClean="0">
                <a:solidFill>
                  <a:srgbClr val="AC187B"/>
                </a:solidFill>
                <a:latin typeface="Arial Black" panose="020B0A04020102020204" pitchFamily="34" charset="0"/>
              </a:rPr>
              <a:t>Дев’ять</a:t>
            </a:r>
            <a:r>
              <a:rPr lang="ru-RU" sz="2400" i="1" dirty="0" smtClean="0">
                <a:solidFill>
                  <a:srgbClr val="AC187B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rgbClr val="AC187B"/>
                </a:solidFill>
                <a:latin typeface="Arial Black" panose="020B0A04020102020204" pitchFamily="34" charset="0"/>
              </a:rPr>
              <a:t>десятих</a:t>
            </a:r>
            <a:r>
              <a:rPr lang="ru-RU" sz="2400" i="1" dirty="0">
                <a:solidFill>
                  <a:srgbClr val="AC187B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rgbClr val="AC187B"/>
                </a:solidFill>
                <a:latin typeface="Arial Black" panose="020B0A04020102020204" pitchFamily="34" charset="0"/>
              </a:rPr>
              <a:t>нашого</a:t>
            </a:r>
            <a:r>
              <a:rPr lang="ru-RU" sz="2400" i="1" dirty="0">
                <a:solidFill>
                  <a:srgbClr val="AC187B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rgbClr val="AC187B"/>
                </a:solidFill>
                <a:latin typeface="Arial Black" panose="020B0A04020102020204" pitchFamily="34" charset="0"/>
              </a:rPr>
              <a:t>щастя</a:t>
            </a:r>
            <a:r>
              <a:rPr lang="ru-RU" sz="2400" i="1" dirty="0">
                <a:solidFill>
                  <a:srgbClr val="AC187B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rgbClr val="AC187B"/>
                </a:solidFill>
                <a:latin typeface="Arial Black" panose="020B0A04020102020204" pitchFamily="34" charset="0"/>
              </a:rPr>
              <a:t>залежить</a:t>
            </a:r>
            <a:r>
              <a:rPr lang="ru-RU" sz="2400" i="1" dirty="0">
                <a:solidFill>
                  <a:srgbClr val="AC187B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rgbClr val="AC187B"/>
                </a:solidFill>
                <a:latin typeface="Arial Black" panose="020B0A04020102020204" pitchFamily="34" charset="0"/>
              </a:rPr>
              <a:t>від</a:t>
            </a:r>
            <a:r>
              <a:rPr lang="ru-RU" sz="2400" i="1" dirty="0">
                <a:solidFill>
                  <a:srgbClr val="AC187B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rgbClr val="AC187B"/>
                </a:solidFill>
                <a:latin typeface="Arial Black" panose="020B0A04020102020204" pitchFamily="34" charset="0"/>
              </a:rPr>
              <a:t>здоров’я</a:t>
            </a:r>
            <a:r>
              <a:rPr lang="ru-RU" sz="2400" i="1" dirty="0">
                <a:solidFill>
                  <a:srgbClr val="AC187B"/>
                </a:solidFill>
                <a:latin typeface="Arial Black" panose="020B0A04020102020204" pitchFamily="34" charset="0"/>
              </a:rPr>
              <a:t>.</a:t>
            </a:r>
            <a:r>
              <a:rPr lang="ru-RU" sz="2400" dirty="0">
                <a:solidFill>
                  <a:srgbClr val="AC187B"/>
                </a:solidFill>
                <a:latin typeface="Arial Black" panose="020B0A04020102020204" pitchFamily="34" charset="0"/>
              </a:rPr>
              <a:t> </a:t>
            </a:r>
            <a:r>
              <a:rPr lang="ru-RU" b="1" dirty="0">
                <a:solidFill>
                  <a:srgbClr val="AC187B"/>
                </a:solidFill>
                <a:latin typeface="Arial Black" panose="020B0A04020102020204" pitchFamily="34" charset="0"/>
              </a:rPr>
              <a:t>(А. </a:t>
            </a:r>
            <a:r>
              <a:rPr lang="ru-RU" b="1" dirty="0" err="1">
                <a:solidFill>
                  <a:srgbClr val="AC187B"/>
                </a:solidFill>
                <a:latin typeface="Arial Black" panose="020B0A04020102020204" pitchFamily="34" charset="0"/>
              </a:rPr>
              <a:t>Шопенгауер</a:t>
            </a:r>
            <a:r>
              <a:rPr lang="ru-RU" b="1" dirty="0" smtClean="0">
                <a:solidFill>
                  <a:srgbClr val="AC187B"/>
                </a:solidFill>
                <a:latin typeface="Arial Black" panose="020B0A04020102020204" pitchFamily="34" charset="0"/>
              </a:rPr>
              <a:t>)</a:t>
            </a:r>
          </a:p>
          <a:p>
            <a:pPr lvl="0" algn="ctr"/>
            <a:endParaRPr lang="ru-RU" b="1" dirty="0">
              <a:solidFill>
                <a:srgbClr val="AC187B"/>
              </a:solidFill>
              <a:latin typeface="Arial Black" panose="020B0A04020102020204" pitchFamily="34" charset="0"/>
            </a:endParaRPr>
          </a:p>
          <a:p>
            <a:pPr lvl="0" algn="ctr"/>
            <a:endParaRPr lang="ru-RU" b="1" dirty="0" smtClean="0">
              <a:solidFill>
                <a:srgbClr val="AC187B"/>
              </a:solidFill>
              <a:latin typeface="Arial Black" panose="020B0A04020102020204" pitchFamily="34" charset="0"/>
            </a:endParaRPr>
          </a:p>
          <a:p>
            <a:pPr lvl="0" algn="ctr"/>
            <a:endParaRPr lang="ru-RU" b="1" dirty="0">
              <a:solidFill>
                <a:srgbClr val="AC187B"/>
              </a:solidFill>
              <a:latin typeface="Arial Black" panose="020B0A04020102020204" pitchFamily="34" charset="0"/>
            </a:endParaRPr>
          </a:p>
          <a:p>
            <a:pPr lvl="0" algn="ctr"/>
            <a:endParaRPr lang="ru-RU" b="1" dirty="0" smtClean="0">
              <a:solidFill>
                <a:srgbClr val="AC187B"/>
              </a:solidFill>
              <a:latin typeface="Arial Black" panose="020B0A04020102020204" pitchFamily="34" charset="0"/>
            </a:endParaRPr>
          </a:p>
          <a:p>
            <a:pPr lvl="0" algn="ctr"/>
            <a:endParaRPr lang="ru-RU" b="1" dirty="0">
              <a:solidFill>
                <a:srgbClr val="AC187B"/>
              </a:solidFill>
              <a:latin typeface="Arial Black" panose="020B0A04020102020204" pitchFamily="34" charset="0"/>
            </a:endParaRPr>
          </a:p>
          <a:p>
            <a:pPr lvl="0" algn="ctr"/>
            <a:endParaRPr lang="ru-RU" b="1" dirty="0" smtClean="0">
              <a:solidFill>
                <a:srgbClr val="AC187B"/>
              </a:solidFill>
              <a:latin typeface="Arial Black" panose="020B0A04020102020204" pitchFamily="34" charset="0"/>
            </a:endParaRPr>
          </a:p>
          <a:p>
            <a:pPr lvl="0" algn="ctr"/>
            <a:endParaRPr lang="ru-RU" b="1" dirty="0">
              <a:solidFill>
                <a:srgbClr val="AC187B"/>
              </a:solidFill>
              <a:latin typeface="Arial Black" panose="020B0A04020102020204" pitchFamily="34" charset="0"/>
            </a:endParaRPr>
          </a:p>
          <a:p>
            <a:pPr lvl="0" algn="ctr"/>
            <a:endParaRPr lang="ru-RU" b="1" dirty="0" smtClean="0">
              <a:solidFill>
                <a:srgbClr val="AC187B"/>
              </a:solidFill>
              <a:latin typeface="Arial Black" panose="020B0A04020102020204" pitchFamily="34" charset="0"/>
            </a:endParaRPr>
          </a:p>
          <a:p>
            <a:pPr lvl="0" algn="ctr"/>
            <a:endParaRPr lang="ru-RU" b="1" dirty="0">
              <a:solidFill>
                <a:srgbClr val="AC187B"/>
              </a:solidFill>
              <a:latin typeface="Arial Black" panose="020B0A04020102020204" pitchFamily="34" charset="0"/>
            </a:endParaRPr>
          </a:p>
          <a:p>
            <a:pPr lvl="0" algn="ctr"/>
            <a:endParaRPr lang="ru-RU" b="1" dirty="0" smtClean="0">
              <a:solidFill>
                <a:srgbClr val="AC187B"/>
              </a:solidFill>
              <a:latin typeface="Arial Black" panose="020B0A04020102020204" pitchFamily="34" charset="0"/>
            </a:endParaRPr>
          </a:p>
          <a:p>
            <a:pPr lvl="0" algn="ctr"/>
            <a:endParaRPr lang="ru-RU" b="1" dirty="0">
              <a:solidFill>
                <a:srgbClr val="AC187B"/>
              </a:solidFill>
              <a:latin typeface="Arial Black" panose="020B0A04020102020204" pitchFamily="34" charset="0"/>
            </a:endParaRPr>
          </a:p>
          <a:p>
            <a:pPr lvl="0" algn="ctr"/>
            <a:endParaRPr lang="ru-RU" b="1" dirty="0" smtClean="0">
              <a:solidFill>
                <a:srgbClr val="AC187B"/>
              </a:solidFill>
              <a:latin typeface="Arial Black" panose="020B0A04020102020204" pitchFamily="34" charset="0"/>
            </a:endParaRPr>
          </a:p>
          <a:p>
            <a:pPr lvl="0" algn="ctr"/>
            <a:endParaRPr lang="ru-RU" b="1" dirty="0">
              <a:solidFill>
                <a:srgbClr val="AC187B"/>
              </a:solidFill>
              <a:latin typeface="Arial Black" panose="020B0A04020102020204" pitchFamily="34" charset="0"/>
            </a:endParaRPr>
          </a:p>
          <a:p>
            <a:pPr lvl="0" algn="ctr"/>
            <a:endParaRPr lang="ru-RU" b="1" dirty="0" smtClean="0">
              <a:solidFill>
                <a:srgbClr val="AC187B"/>
              </a:solidFill>
              <a:latin typeface="Arial Black" panose="020B0A04020102020204" pitchFamily="34" charset="0"/>
            </a:endParaRPr>
          </a:p>
          <a:p>
            <a:pPr lvl="0" algn="ctr"/>
            <a:endParaRPr lang="ru-RU" b="1" dirty="0">
              <a:solidFill>
                <a:srgbClr val="AC187B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b="1" dirty="0">
                <a:solidFill>
                  <a:srgbClr val="AC187B"/>
                </a:solidFill>
                <a:latin typeface="Arial Black" panose="020B0A04020102020204" pitchFamily="34" charset="0"/>
              </a:rPr>
              <a:t> </a:t>
            </a:r>
            <a:endParaRPr lang="ru-RU" b="1" dirty="0">
              <a:ln w="9525">
                <a:noFill/>
              </a:ln>
              <a:solidFill>
                <a:srgbClr val="AC187B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Картинки по запросу мама та дитина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37" y="1789179"/>
            <a:ext cx="4646161" cy="333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03564" y="748144"/>
            <a:ext cx="7481454" cy="4876801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uk-UA" b="1" dirty="0" err="1" smtClean="0">
                <a:solidFill>
                  <a:srgbClr val="AC187B"/>
                </a:solidFill>
              </a:rPr>
              <a:t>Здоров'язбережувальні</a:t>
            </a:r>
            <a:r>
              <a:rPr lang="uk-UA" b="1" dirty="0" smtClean="0">
                <a:solidFill>
                  <a:srgbClr val="AC187B"/>
                </a:solidFill>
              </a:rPr>
              <a:t> </a:t>
            </a:r>
            <a:br>
              <a:rPr lang="uk-UA" b="1" dirty="0" smtClean="0">
                <a:solidFill>
                  <a:srgbClr val="AC187B"/>
                </a:solidFill>
              </a:rPr>
            </a:br>
            <a:r>
              <a:rPr lang="uk-UA" b="1" dirty="0" smtClean="0">
                <a:solidFill>
                  <a:srgbClr val="AC187B"/>
                </a:solidFill>
              </a:rPr>
              <a:t>технології</a:t>
            </a:r>
            <a:r>
              <a:rPr lang="uk-UA" sz="2000" dirty="0">
                <a:solidFill>
                  <a:srgbClr val="AC187B"/>
                </a:solidFill>
              </a:rPr>
              <a:t/>
            </a:r>
            <a:br>
              <a:rPr lang="uk-UA" sz="2000" dirty="0">
                <a:solidFill>
                  <a:srgbClr val="AC187B"/>
                </a:solidFill>
              </a:rPr>
            </a:br>
            <a:r>
              <a:rPr lang="uk-UA" sz="2200" b="1" dirty="0">
                <a:solidFill>
                  <a:schemeClr val="accent6">
                    <a:lumMod val="50000"/>
                  </a:schemeClr>
                </a:solidFill>
              </a:rPr>
              <a:t>- це технології, що створюють безпечні умови для перебування, навчання та виховання дітей в дошкільному навчальному закладі та ті, що вирішують завдання раціональної організації виховного процесу з урахуванням вікових, статевих, індивідуальних особливостей дітей та гігієнічних норм; відповідність навчальних та фізичних навантажень можливостям дитини.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9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2050" name="Picture 2" descr="Картинки по запросу система впровадження здоровязбережувальних технологій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5" y="574539"/>
            <a:ext cx="7010399" cy="485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48145" y="665018"/>
            <a:ext cx="7578438" cy="4904509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800" b="1" dirty="0"/>
              <a:t>Вся фізкультурно-оздоровча робота в дошкільному закладі здійснюється відповідно до Закону України «Про дошкільну освіту», «Про фізичну культуру», «Національної доктрини розвитку освіти», Базовому компоненту дошкільної освіти України, інструктивно-методичних рекомендацій МОН № 1/ 9-456 від 02.09.2016 «Щодо організації фізкультурно-оздоровчої роботи в дошкільних навчальних закладах», Лист МОНУ №1/11-1491 від 14.02.2019 «Щодо організації роботи та дотримання вимог з питань охорони праці та безпеки життєдіяльності у закладах дошкільної освіти». </a:t>
            </a:r>
            <a:endParaRPr lang="ru-RU" sz="2800" dirty="0">
              <a:solidFill>
                <a:srgbClr val="068A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8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5122" name="Picture 2" descr="Картинки по запросу система впровадження здоровязбережувальних технологій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" y="602995"/>
            <a:ext cx="6982691" cy="47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67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9" cy="6858000"/>
          </a:xfrm>
          <a:prstGeom prst="rect">
            <a:avLst/>
          </a:prstGeom>
        </p:spPr>
      </p:pic>
      <p:pic>
        <p:nvPicPr>
          <p:cNvPr id="4098" name="Picture 2" descr="Картинки по запросу інноваційні форми та нетрадиційні методи оздоровлення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5" y="598199"/>
            <a:ext cx="6691745" cy="462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49781" y="3934690"/>
            <a:ext cx="1551709" cy="12053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49782" y="3865417"/>
            <a:ext cx="1551709" cy="1246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 аеробіка</a:t>
            </a:r>
            <a:b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Стрейчинг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1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75854" y="581891"/>
            <a:ext cx="7633855" cy="5250874"/>
          </a:xfrm>
        </p:spPr>
        <p:txBody>
          <a:bodyPr>
            <a:noAutofit/>
          </a:bodyPr>
          <a:lstStyle/>
          <a:p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Педагогічний колектив нашого закладу багато уваги приділяє створенню предметно – ігрового середовища. В дошкільному закладі пристосований спортивний майданчик та спортивний зал обладнання </a:t>
            </a:r>
            <a:r>
              <a:rPr lang="uk-UA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 </a:t>
            </a: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інтер’єр </a:t>
            </a:r>
            <a:r>
              <a:rPr lang="uk-UA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якому </a:t>
            </a: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відповідає </a:t>
            </a:r>
            <a:r>
              <a:rPr lang="uk-UA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вимогам, що дає змогу раціонально використовувати його в роботі з дітьми</a:t>
            </a: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У всіх групах є посібники для профілактики плоскостопості, для рухливих ігор та вправ загальнорозвиваючого впливу. Вихователі проявляють творчість та винахідливість у виготовленні нестандартних посібників для поповнення фізкультурних куточків яке розміщене так, що воно доступне для дітей.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Психічне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здоровя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дітей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менш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важливо</a:t>
            </a: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ніж фізичне. Для вирішення цієї проблеми в закладі працює кімната психологічного розвантаження де психолог проводить з дітьми різні релаксаційні, тренінгові заняття допомагаючи дошкільнятам навчитися керувати своїми емоціями.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9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156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0020" y="593766"/>
            <a:ext cx="7659585" cy="62642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0" y="593766"/>
            <a:ext cx="2827276" cy="6264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26" y="593766"/>
            <a:ext cx="4726378" cy="626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27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914</TotalTime>
  <Words>257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Здоров'язбережувальні  технології - це технології, що створюють безпечні умови для перебування, навчання та виховання дітей в дошкільному навчальному закладі та ті, що вирішують завдання раціональної організації виховного процесу з урахуванням вікових, статевих, індивідуальних особливостей дітей та гігієнічних норм; відповідність навчальних та фізичних навантажень можливостям дитини.</vt:lpstr>
      <vt:lpstr>Презентация PowerPoint</vt:lpstr>
      <vt:lpstr>Вся фізкультурно-оздоровча робота в дошкільному закладі здійснюється відповідно до Закону України «Про дошкільну освіту», «Про фізичну культуру», «Національної доктрини розвитку освіти», Базовому компоненту дошкільної освіти України, інструктивно-методичних рекомендацій МОН № 1/ 9-456 від 02.09.2016 «Щодо організації фізкультурно-оздоровчої роботи в дошкільних навчальних закладах», Лист МОНУ №1/11-1491 від 14.02.2019 «Щодо організації роботи та дотримання вимог з питань охорони праці та безпеки життєдіяльності у закладах дошкільної освіти». </vt:lpstr>
      <vt:lpstr>Презентация PowerPoint</vt:lpstr>
      <vt:lpstr>Презентация PowerPoint</vt:lpstr>
      <vt:lpstr>Педагогічний колектив нашого закладу багато уваги приділяє створенню предметно – ігрового середовища. В дошкільному закладі пристосований спортивний майданчик та спортивний зал обладнання та інтер’єр в якому відповідає вимогам, що дає змогу раціонально використовувати його в роботі з дітьми. У всіх групах є посібники для профілактики плоскостопості, для рухливих ігор та вправ загальнорозвиваючого впливу. Вихователі проявляють творчість та винахідливість у виготовленні нестандартних посібників для поповнення фізкультурних куточків яке розміщене так, що воно доступне для дітей. Психічне здоровя дітей не менш важливо, ніж фізичне. Для вирішення цієї проблеми в закладі працює кімната психологічного розвантаження де психолог проводить з дітьми різні релаксаційні, тренінгові заняття допомагаючи дошкільнятам навчитися керувати своїми емоціями.</vt:lpstr>
      <vt:lpstr>Презентация PowerPoint</vt:lpstr>
      <vt:lpstr>Презентация PowerPoint</vt:lpstr>
      <vt:lpstr>В умовах нашого закладу педагоги використовують в роботі наступні оздоровчі технології: - пальчикова гімнастика; - кольоротерапія; - арттерапія; - дихальна гімнастика; - пісочна терапія; - казкотерапія; - фітболгімнастика; - стрейчинг; - степ аеробіка; - психогімнастика.</vt:lpstr>
      <vt:lpstr>Пісочна терапія – це ключ до внутрішнього світу дитини, один з засобів виразити переживання, досліджувати світ, збудувати стосунки.</vt:lpstr>
      <vt:lpstr>Казкотерапія — це читання або розказування дітям казок, які роблять так, що дитина віднаходить у них себе, свої клопоти та способи їх розв’язання. </vt:lpstr>
      <vt:lpstr>Степ – аеробіка – це тренування, в основу якого покладено різні способи спуску та підйому на спеціальну степ – платформу.</vt:lpstr>
      <vt:lpstr>Стретчинг – це система вправ на статичне розтягнення хребта та м’язів тіла. </vt:lpstr>
      <vt:lpstr>Самомасаж – один із видів пасивної гімнастики, який підвищує тонус системи мязів, впливає на пластичність та хороше скорочення мязів.  Пальчикова гімнастика – сприяє розвитку мимовільної уваги, памяті, формує навички самоконтролю. У малюків зростає впевненість у своїх силах, набуваються нові вміння долати труднощі і невдачі.  Дихальна гімнастика – є хорошим способом профілактики та лікування багатьох захворювань .  </vt:lpstr>
      <vt:lpstr> Ніщо так не виснажує і не руйнує людину, як тривала фізична бездіяльність.        Арістотель  Рухайтесь і будьте здорові!                                                 ДЯКУЄМО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HP-DV6</cp:lastModifiedBy>
  <cp:revision>113</cp:revision>
  <dcterms:created xsi:type="dcterms:W3CDTF">2013-11-19T05:52:05Z</dcterms:created>
  <dcterms:modified xsi:type="dcterms:W3CDTF">2019-12-05T09:42:49Z</dcterms:modified>
</cp:coreProperties>
</file>